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87" r:id="rId2"/>
    <p:sldId id="283" r:id="rId3"/>
    <p:sldId id="307" r:id="rId4"/>
    <p:sldId id="305" r:id="rId5"/>
    <p:sldId id="303" r:id="rId6"/>
    <p:sldId id="340" r:id="rId7"/>
    <p:sldId id="341" r:id="rId8"/>
    <p:sldId id="342" r:id="rId9"/>
    <p:sldId id="336" r:id="rId10"/>
    <p:sldId id="327" r:id="rId11"/>
    <p:sldId id="331" r:id="rId12"/>
    <p:sldId id="345" r:id="rId13"/>
    <p:sldId id="338" r:id="rId14"/>
    <p:sldId id="333" r:id="rId15"/>
    <p:sldId id="337" r:id="rId16"/>
    <p:sldId id="344" r:id="rId17"/>
    <p:sldId id="343" r:id="rId18"/>
    <p:sldId id="339" r:id="rId19"/>
    <p:sldId id="30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1" autoAdjust="0"/>
  </p:normalViewPr>
  <p:slideViewPr>
    <p:cSldViewPr snapToGrid="0" snapToObjects="1">
      <p:cViewPr varScale="1">
        <p:scale>
          <a:sx n="93" d="100"/>
          <a:sy n="93" d="100"/>
        </p:scale>
        <p:origin x="82" y="355"/>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2024/11/14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11/14/2024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1.wmf"/><Relationship Id="rId2" Type="http://schemas.openxmlformats.org/officeDocument/2006/relationships/image" Target="../media/image36.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38.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14.png"/><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8.bin"/><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8.wmf"/><Relationship Id="rId3" Type="http://schemas.openxmlformats.org/officeDocument/2006/relationships/image" Target="../media/image43.png"/><Relationship Id="rId7" Type="http://schemas.openxmlformats.org/officeDocument/2006/relationships/image" Target="../media/image45.wmf"/><Relationship Id="rId12" Type="http://schemas.openxmlformats.org/officeDocument/2006/relationships/oleObject" Target="../embeddings/oleObject34.bin"/><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sv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3.png"/><Relationship Id="rId18" Type="http://schemas.openxmlformats.org/officeDocument/2006/relationships/image" Target="../media/image56.wmf"/><Relationship Id="rId3" Type="http://schemas.openxmlformats.org/officeDocument/2006/relationships/oleObject" Target="../embeddings/oleObject35.bin"/><Relationship Id="rId21" Type="http://schemas.openxmlformats.org/officeDocument/2006/relationships/image" Target="../media/image58.wmf"/><Relationship Id="rId7" Type="http://schemas.openxmlformats.org/officeDocument/2006/relationships/oleObject" Target="../embeddings/oleObject37.bin"/><Relationship Id="rId12" Type="http://schemas.openxmlformats.org/officeDocument/2006/relationships/image" Target="../media/image54.wmf"/><Relationship Id="rId17" Type="http://schemas.openxmlformats.org/officeDocument/2006/relationships/oleObject" Target="../embeddings/oleObject41.bin"/><Relationship Id="rId2" Type="http://schemas.openxmlformats.org/officeDocument/2006/relationships/image" Target="../media/image49.png"/><Relationship Id="rId16" Type="http://schemas.openxmlformats.org/officeDocument/2006/relationships/image" Target="../media/image55.wmf"/><Relationship Id="rId20"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image" Target="../media/image51.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0.bin"/><Relationship Id="rId10" Type="http://schemas.openxmlformats.org/officeDocument/2006/relationships/image" Target="../media/image53.wmf"/><Relationship Id="rId19" Type="http://schemas.openxmlformats.org/officeDocument/2006/relationships/image" Target="../media/image57.png"/><Relationship Id="rId4" Type="http://schemas.openxmlformats.org/officeDocument/2006/relationships/image" Target="../media/image50.wmf"/><Relationship Id="rId9" Type="http://schemas.openxmlformats.org/officeDocument/2006/relationships/oleObject" Target="../embeddings/oleObject38.bin"/><Relationship Id="rId1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7.bin"/><Relationship Id="rId3" Type="http://schemas.openxmlformats.org/officeDocument/2006/relationships/oleObject" Target="../embeddings/oleObject43.bin"/><Relationship Id="rId7" Type="http://schemas.openxmlformats.org/officeDocument/2006/relationships/oleObject" Target="../embeddings/oleObject44.bin"/><Relationship Id="rId12" Type="http://schemas.openxmlformats.org/officeDocument/2006/relationships/image" Target="../media/image63.w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oleObject" Target="../embeddings/oleObject46.bin"/><Relationship Id="rId5" Type="http://schemas.openxmlformats.org/officeDocument/2006/relationships/image" Target="../media/image3.png"/><Relationship Id="rId15" Type="http://schemas.openxmlformats.org/officeDocument/2006/relationships/image" Target="../media/image49.png"/><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45.bin"/><Relationship Id="rId14" Type="http://schemas.openxmlformats.org/officeDocument/2006/relationships/image" Target="../media/image6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0.wmf"/><Relationship Id="rId18" Type="http://schemas.openxmlformats.org/officeDocument/2006/relationships/oleObject" Target="../embeddings/oleObject55.bin"/><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3.bin"/><Relationship Id="rId17" Type="http://schemas.openxmlformats.org/officeDocument/2006/relationships/image" Target="../media/image60.wmf"/><Relationship Id="rId2" Type="http://schemas.openxmlformats.org/officeDocument/2006/relationships/oleObject" Target="../embeddings/oleObject48.bin"/><Relationship Id="rId16" Type="http://schemas.openxmlformats.org/officeDocument/2006/relationships/oleObject" Target="../embeddings/oleObject54.bin"/><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15.svg"/><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68.wmf"/><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8.wmf"/><Relationship Id="rId3" Type="http://schemas.openxmlformats.org/officeDocument/2006/relationships/image" Target="../media/image74.wmf"/><Relationship Id="rId7" Type="http://schemas.openxmlformats.org/officeDocument/2006/relationships/image" Target="../media/image76.wmf"/><Relationship Id="rId12" Type="http://schemas.openxmlformats.org/officeDocument/2006/relationships/oleObject" Target="../embeddings/oleObject60.bin"/><Relationship Id="rId17" Type="http://schemas.openxmlformats.org/officeDocument/2006/relationships/image" Target="../media/image79.wmf"/><Relationship Id="rId2" Type="http://schemas.openxmlformats.org/officeDocument/2006/relationships/oleObject" Target="../embeddings/oleObject56.bin"/><Relationship Id="rId16" Type="http://schemas.openxmlformats.org/officeDocument/2006/relationships/oleObject" Target="../embeddings/oleObject61.bin"/><Relationship Id="rId1" Type="http://schemas.openxmlformats.org/officeDocument/2006/relationships/slideLayout" Target="../slideLayouts/slideLayout2.xml"/><Relationship Id="rId6" Type="http://schemas.openxmlformats.org/officeDocument/2006/relationships/oleObject" Target="../embeddings/oleObject58.bin"/><Relationship Id="rId11" Type="http://schemas.openxmlformats.org/officeDocument/2006/relationships/image" Target="../media/image15.svg"/><Relationship Id="rId5" Type="http://schemas.openxmlformats.org/officeDocument/2006/relationships/image" Target="../media/image75.wmf"/><Relationship Id="rId15" Type="http://schemas.openxmlformats.org/officeDocument/2006/relationships/image" Target="../media/image71.jpeg"/><Relationship Id="rId10" Type="http://schemas.openxmlformats.org/officeDocument/2006/relationships/image" Target="../media/image14.png"/><Relationship Id="rId4" Type="http://schemas.openxmlformats.org/officeDocument/2006/relationships/oleObject" Target="../embeddings/oleObject57.bin"/><Relationship Id="rId9" Type="http://schemas.openxmlformats.org/officeDocument/2006/relationships/image" Target="../media/image77.wmf"/><Relationship Id="rId1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image" Target="../media/image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6.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wmf"/><Relationship Id="rId10" Type="http://schemas.openxmlformats.org/officeDocument/2006/relationships/image" Target="../media/image4.svg"/><Relationship Id="rId4" Type="http://schemas.openxmlformats.org/officeDocument/2006/relationships/oleObject" Target="../embeddings/oleObject6.bin"/><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rxiv.org/abs/1009.2755"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3.bin"/><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image" Target="../media/image21.wmf"/><Relationship Id="rId2" Type="http://schemas.openxmlformats.org/officeDocument/2006/relationships/oleObject" Target="../embeddings/oleObject8.bin"/><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7.wmf"/><Relationship Id="rId15" Type="http://schemas.openxmlformats.org/officeDocument/2006/relationships/image" Target="../media/image23.png"/><Relationship Id="rId10" Type="http://schemas.openxmlformats.org/officeDocument/2006/relationships/image" Target="../media/image2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wmf"/><Relationship Id="rId18" Type="http://schemas.openxmlformats.org/officeDocument/2006/relationships/oleObject" Target="../embeddings/oleObject21.bin"/><Relationship Id="rId26" Type="http://schemas.openxmlformats.org/officeDocument/2006/relationships/image" Target="../media/image14.png"/><Relationship Id="rId3" Type="http://schemas.openxmlformats.org/officeDocument/2006/relationships/image" Target="../media/image25.wmf"/><Relationship Id="rId21" Type="http://schemas.openxmlformats.org/officeDocument/2006/relationships/image" Target="../media/image33.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14.bin"/><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8.png"/><Relationship Id="rId24" Type="http://schemas.openxmlformats.org/officeDocument/2006/relationships/oleObject" Target="../embeddings/oleObject24.bin"/><Relationship Id="rId5" Type="http://schemas.openxmlformats.org/officeDocument/2006/relationships/image" Target="../media/image26.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image" Target="../media/image27.wmf"/><Relationship Id="rId19" Type="http://schemas.openxmlformats.org/officeDocument/2006/relationships/image" Target="../media/image32.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14 </a:t>
              </a:r>
              <a:r>
                <a:rPr lang="zh-CN" altLang="en-US" sz="3600" b="1">
                  <a:solidFill>
                    <a:srgbClr val="0000FF"/>
                  </a:solidFill>
                  <a:latin typeface="微软雅黑" panose="020B0503020204020204" pitchFamily="34" charset="-122"/>
                  <a:ea typeface="微软雅黑" panose="020B0503020204020204" pitchFamily="34" charset="-122"/>
                </a:rPr>
                <a:t>轨道误差和碰撞概率计算</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4" y="4516087"/>
            <a:ext cx="6181775" cy="1308628"/>
          </a:xfrm>
          <a:prstGeom prst="rect">
            <a:avLst/>
          </a:prstGeom>
        </p:spPr>
        <p:txBody>
          <a:bodyPr wrap="square">
            <a:spAutoFit/>
          </a:bodyPr>
          <a:lstStyle/>
          <a:p>
            <a:pPr fontAlgn="auto">
              <a:lnSpc>
                <a:spcPct val="150000"/>
              </a:lnSpc>
              <a:spcAft>
                <a:spcPts val="0"/>
              </a:spcAft>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本团组学位论文</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空间碎片</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模型与风险分析</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a:solidFill>
                  <a:schemeClr val="tx1"/>
                </a:solidFill>
                <a:latin typeface="华文行楷" panose="02010800040101010101" pitchFamily="2" charset="-122"/>
                <a:ea typeface="华文行楷" panose="02010800040101010101" pitchFamily="2" charset="-122"/>
                <a:sym typeface="+mn-ea"/>
              </a:rPr>
              <a:t>in </a:t>
            </a:r>
            <a:r>
              <a:rPr lang="en-US" altLang="zh-CN" sz="2400" b="1">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2024</a:t>
            </a:r>
            <a:endPar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endParaRP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E371CEC5-198B-B9E4-0F07-A5046D76AD8C}"/>
              </a:ext>
            </a:extLst>
          </p:cNvPr>
          <p:cNvSpPr/>
          <p:nvPr/>
        </p:nvSpPr>
        <p:spPr>
          <a:xfrm>
            <a:off x="7822024" y="6317328"/>
            <a:ext cx="3959603"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合作贡献：许晓丽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sym typeface="+mn-ea"/>
              </a:rPr>
              <a:t>xlxu</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rPr>
              <a:t>pmo.ac</a:t>
            </a:r>
            <a:r>
              <a:rPr lang="en-GB" altLang="zh-CN" sz="1600" b="1" dirty="0">
                <a:latin typeface="Times New Roman" panose="02020603050405020304" pitchFamily="18" charset="0"/>
                <a:ea typeface="微软雅黑" panose="020B0503020204020204" pitchFamily="34" charset="-122"/>
                <a:cs typeface="Times New Roman" panose="02020603050405020304" pitchFamily="18" charset="0"/>
              </a:rPr>
              <a:t>.cn</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EAF2EBE-BB50-ACE8-ABDE-EE937EDF2FDC}"/>
              </a:ext>
            </a:extLst>
          </p:cNvPr>
          <p:cNvPicPr>
            <a:picLocks noChangeAspect="1"/>
          </p:cNvPicPr>
          <p:nvPr/>
        </p:nvPicPr>
        <p:blipFill rotWithShape="1">
          <a:blip r:embed="rId2"/>
          <a:srcRect l="11971"/>
          <a:stretch/>
        </p:blipFill>
        <p:spPr>
          <a:xfrm>
            <a:off x="6881446" y="2364999"/>
            <a:ext cx="5198550" cy="3562350"/>
          </a:xfrm>
          <a:prstGeom prst="rect">
            <a:avLst/>
          </a:prstGeom>
        </p:spPr>
      </p:pic>
      <p:sp>
        <p:nvSpPr>
          <p:cNvPr id="9" name="矩形 8">
            <a:extLst>
              <a:ext uri="{FF2B5EF4-FFF2-40B4-BE49-F238E27FC236}">
                <a16:creationId xmlns:a16="http://schemas.microsoft.com/office/drawing/2014/main" id="{C73993E9-243E-8CB3-A5B3-B7A0851E8693}"/>
              </a:ext>
            </a:extLst>
          </p:cNvPr>
          <p:cNvSpPr/>
          <p:nvPr/>
        </p:nvSpPr>
        <p:spPr>
          <a:xfrm>
            <a:off x="407987" y="1052513"/>
            <a:ext cx="11376025" cy="565917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筛选交会事件（</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Hoots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几何筛选）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近地点</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远地点筛选（</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轨道有相交</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轨道面交线地心距差和时间差筛选</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轨道平面交线方向</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可以证明圆轨道交线处            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1257300" lvl="2"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椭圆轨道在交线附近迭代计算</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a:lnSpc>
                <a:spcPct val="150000"/>
              </a:lnSpc>
              <a:buFont typeface="Arial" panose="020B0604020202020204" pitchFamily="34" charset="0"/>
              <a:buChar char="•"/>
            </a:pP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共面情形额外处理</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graphicFrame>
        <p:nvGraphicFramePr>
          <p:cNvPr id="2" name="对象 1">
            <a:extLst>
              <a:ext uri="{FF2B5EF4-FFF2-40B4-BE49-F238E27FC236}">
                <a16:creationId xmlns:a16="http://schemas.microsoft.com/office/drawing/2014/main" id="{D5559433-9772-A8C6-9D95-8BEFDB0910D3}"/>
              </a:ext>
            </a:extLst>
          </p:cNvPr>
          <p:cNvGraphicFramePr>
            <a:graphicFrameLocks noChangeAspect="1"/>
          </p:cNvGraphicFramePr>
          <p:nvPr>
            <p:extLst>
              <p:ext uri="{D42A27DB-BD31-4B8C-83A1-F6EECF244321}">
                <p14:modId xmlns:p14="http://schemas.microsoft.com/office/powerpoint/2010/main" val="3640179764"/>
              </p:ext>
            </p:extLst>
          </p:nvPr>
        </p:nvGraphicFramePr>
        <p:xfrm>
          <a:off x="2984500" y="2540000"/>
          <a:ext cx="3521075" cy="777875"/>
        </p:xfrm>
        <a:graphic>
          <a:graphicData uri="http://schemas.openxmlformats.org/presentationml/2006/ole">
            <mc:AlternateContent xmlns:mc="http://schemas.openxmlformats.org/markup-compatibility/2006">
              <mc:Choice xmlns:v="urn:schemas-microsoft-com:vml" Requires="v">
                <p:oleObj name="AxMath" r:id="rId3" imgW="1760040" imgH="388800" progId="Equation.AxMath">
                  <p:embed/>
                </p:oleObj>
              </mc:Choice>
              <mc:Fallback>
                <p:oleObj name="AxMath" r:id="rId3" imgW="1760040" imgH="388800" progId="Equation.AxMath">
                  <p:embed/>
                  <p:pic>
                    <p:nvPicPr>
                      <p:cNvPr id="6" name="对象 5">
                        <a:extLst>
                          <a:ext uri="{FF2B5EF4-FFF2-40B4-BE49-F238E27FC236}">
                            <a16:creationId xmlns:a16="http://schemas.microsoft.com/office/drawing/2014/main" id="{31B1A4AD-BDBA-8B6E-8CB3-A375C03C6596}"/>
                          </a:ext>
                        </a:extLst>
                      </p:cNvPr>
                      <p:cNvPicPr/>
                      <p:nvPr/>
                    </p:nvPicPr>
                    <p:blipFill>
                      <a:blip r:embed="rId4"/>
                      <a:stretch>
                        <a:fillRect/>
                      </a:stretch>
                    </p:blipFill>
                    <p:spPr>
                      <a:xfrm>
                        <a:off x="2984500" y="2540000"/>
                        <a:ext cx="3521075" cy="7778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CBB7E0F-565A-36EA-B3BD-C101E364DC77}"/>
              </a:ext>
            </a:extLst>
          </p:cNvPr>
          <p:cNvGraphicFramePr>
            <a:graphicFrameLocks noChangeAspect="1"/>
          </p:cNvGraphicFramePr>
          <p:nvPr>
            <p:extLst>
              <p:ext uri="{D42A27DB-BD31-4B8C-83A1-F6EECF244321}">
                <p14:modId xmlns:p14="http://schemas.microsoft.com/office/powerpoint/2010/main" val="855512468"/>
              </p:ext>
            </p:extLst>
          </p:nvPr>
        </p:nvGraphicFramePr>
        <p:xfrm>
          <a:off x="3939442" y="3967163"/>
          <a:ext cx="3838575" cy="463550"/>
        </p:xfrm>
        <a:graphic>
          <a:graphicData uri="http://schemas.openxmlformats.org/presentationml/2006/ole">
            <mc:AlternateContent xmlns:mc="http://schemas.openxmlformats.org/markup-compatibility/2006">
              <mc:Choice xmlns:v="urn:schemas-microsoft-com:vml" Requires="v">
                <p:oleObj name="AxMath" r:id="rId5" imgW="1919160" imgH="231120" progId="Equation.AxMath">
                  <p:embed/>
                </p:oleObj>
              </mc:Choice>
              <mc:Fallback>
                <p:oleObj name="AxMath" r:id="rId5" imgW="1919160" imgH="231120" progId="Equation.AxMath">
                  <p:embed/>
                  <p:pic>
                    <p:nvPicPr>
                      <p:cNvPr id="4" name="对象 3">
                        <a:extLst>
                          <a:ext uri="{FF2B5EF4-FFF2-40B4-BE49-F238E27FC236}">
                            <a16:creationId xmlns:a16="http://schemas.microsoft.com/office/drawing/2014/main" id="{69CB9B49-3D49-66F9-A6F3-39457A5A7922}"/>
                          </a:ext>
                        </a:extLst>
                      </p:cNvPr>
                      <p:cNvPicPr/>
                      <p:nvPr/>
                    </p:nvPicPr>
                    <p:blipFill>
                      <a:blip r:embed="rId6"/>
                      <a:stretch>
                        <a:fillRect/>
                      </a:stretch>
                    </p:blipFill>
                    <p:spPr>
                      <a:xfrm>
                        <a:off x="3939442" y="3967163"/>
                        <a:ext cx="3838575" cy="463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EAC2DAC-8556-41E5-3C32-07868F8A073A}"/>
              </a:ext>
            </a:extLst>
          </p:cNvPr>
          <p:cNvGraphicFramePr>
            <a:graphicFrameLocks noChangeAspect="1"/>
          </p:cNvGraphicFramePr>
          <p:nvPr>
            <p:extLst>
              <p:ext uri="{D42A27DB-BD31-4B8C-83A1-F6EECF244321}">
                <p14:modId xmlns:p14="http://schemas.microsoft.com/office/powerpoint/2010/main" val="2349707285"/>
              </p:ext>
            </p:extLst>
          </p:nvPr>
        </p:nvGraphicFramePr>
        <p:xfrm>
          <a:off x="2990850" y="5314950"/>
          <a:ext cx="984250" cy="381000"/>
        </p:xfrm>
        <a:graphic>
          <a:graphicData uri="http://schemas.openxmlformats.org/presentationml/2006/ole">
            <mc:AlternateContent xmlns:mc="http://schemas.openxmlformats.org/markup-compatibility/2006">
              <mc:Choice xmlns:v="urn:schemas-microsoft-com:vml" Requires="v">
                <p:oleObj name="AxMath" r:id="rId7" imgW="491760" imgH="190440" progId="Equation.AxMath">
                  <p:embed/>
                </p:oleObj>
              </mc:Choice>
              <mc:Fallback>
                <p:oleObj name="AxMath" r:id="rId7" imgW="491760" imgH="190440" progId="Equation.AxMath">
                  <p:embed/>
                  <p:pic>
                    <p:nvPicPr>
                      <p:cNvPr id="0" name=""/>
                      <p:cNvPicPr/>
                      <p:nvPr/>
                    </p:nvPicPr>
                    <p:blipFill>
                      <a:blip r:embed="rId8"/>
                      <a:stretch>
                        <a:fillRect/>
                      </a:stretch>
                    </p:blipFill>
                    <p:spPr>
                      <a:xfrm>
                        <a:off x="2990850" y="5314950"/>
                        <a:ext cx="984250" cy="381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2E20953-1BF7-7DE8-97FD-8BB09E49E598}"/>
              </a:ext>
            </a:extLst>
          </p:cNvPr>
          <p:cNvGraphicFramePr>
            <a:graphicFrameLocks noChangeAspect="1"/>
          </p:cNvGraphicFramePr>
          <p:nvPr>
            <p:extLst>
              <p:ext uri="{D42A27DB-BD31-4B8C-83A1-F6EECF244321}">
                <p14:modId xmlns:p14="http://schemas.microsoft.com/office/powerpoint/2010/main" val="859727397"/>
              </p:ext>
            </p:extLst>
          </p:nvPr>
        </p:nvGraphicFramePr>
        <p:xfrm>
          <a:off x="4320288" y="4470400"/>
          <a:ext cx="742950" cy="400050"/>
        </p:xfrm>
        <a:graphic>
          <a:graphicData uri="http://schemas.openxmlformats.org/presentationml/2006/ole">
            <mc:AlternateContent xmlns:mc="http://schemas.openxmlformats.org/markup-compatibility/2006">
              <mc:Choice xmlns:v="urn:schemas-microsoft-com:vml" Requires="v">
                <p:oleObj name="AxMath" r:id="rId9" imgW="371880" imgH="199800" progId="Equation.AxMath">
                  <p:embed/>
                </p:oleObj>
              </mc:Choice>
              <mc:Fallback>
                <p:oleObj name="AxMath" r:id="rId9" imgW="371880" imgH="199800" progId="Equation.AxMath">
                  <p:embed/>
                  <p:pic>
                    <p:nvPicPr>
                      <p:cNvPr id="0" name=""/>
                      <p:cNvPicPr/>
                      <p:nvPr/>
                    </p:nvPicPr>
                    <p:blipFill>
                      <a:blip r:embed="rId10"/>
                      <a:stretch>
                        <a:fillRect/>
                      </a:stretch>
                    </p:blipFill>
                    <p:spPr>
                      <a:xfrm>
                        <a:off x="4320288" y="4470400"/>
                        <a:ext cx="742950" cy="4000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205CBFCA-20F4-B1A0-7FF5-D40A92BACFE1}"/>
              </a:ext>
            </a:extLst>
          </p:cNvPr>
          <p:cNvGraphicFramePr>
            <a:graphicFrameLocks noChangeAspect="1"/>
          </p:cNvGraphicFramePr>
          <p:nvPr>
            <p:extLst>
              <p:ext uri="{D42A27DB-BD31-4B8C-83A1-F6EECF244321}">
                <p14:modId xmlns:p14="http://schemas.microsoft.com/office/powerpoint/2010/main" val="1617131947"/>
              </p:ext>
            </p:extLst>
          </p:nvPr>
        </p:nvGraphicFramePr>
        <p:xfrm>
          <a:off x="2881312" y="5695574"/>
          <a:ext cx="1203325" cy="381000"/>
        </p:xfrm>
        <a:graphic>
          <a:graphicData uri="http://schemas.openxmlformats.org/presentationml/2006/ole">
            <mc:AlternateContent xmlns:mc="http://schemas.openxmlformats.org/markup-compatibility/2006">
              <mc:Choice xmlns:v="urn:schemas-microsoft-com:vml" Requires="v">
                <p:oleObj name="AxMath" r:id="rId11" imgW="601920" imgH="190800" progId="Equation.AxMath">
                  <p:embed/>
                </p:oleObj>
              </mc:Choice>
              <mc:Fallback>
                <p:oleObj name="AxMath" r:id="rId11" imgW="601920" imgH="190800" progId="Equation.AxMath">
                  <p:embed/>
                  <p:pic>
                    <p:nvPicPr>
                      <p:cNvPr id="0" name=""/>
                      <p:cNvPicPr/>
                      <p:nvPr/>
                    </p:nvPicPr>
                    <p:blipFill>
                      <a:blip r:embed="rId12"/>
                      <a:stretch>
                        <a:fillRect/>
                      </a:stretch>
                    </p:blipFill>
                    <p:spPr>
                      <a:xfrm>
                        <a:off x="2881312" y="5695574"/>
                        <a:ext cx="1203325" cy="381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37985910-27B2-D4D8-5E3B-E53CFBD0568E}"/>
              </a:ext>
            </a:extLst>
          </p:cNvPr>
          <p:cNvSpPr/>
          <p:nvPr/>
        </p:nvSpPr>
        <p:spPr>
          <a:xfrm>
            <a:off x="8234533" y="6112608"/>
            <a:ext cx="2932577"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缺点：未考虑摄动</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7" name="图形 6" descr="困惑的脸轮廓 纯色填充">
            <a:extLst>
              <a:ext uri="{FF2B5EF4-FFF2-40B4-BE49-F238E27FC236}">
                <a16:creationId xmlns:a16="http://schemas.microsoft.com/office/drawing/2014/main" id="{94E92808-8F1F-0898-CB74-EA56F5078E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680" y="1793639"/>
            <a:ext cx="571360" cy="571360"/>
          </a:xfrm>
          <a:prstGeom prst="rect">
            <a:avLst/>
          </a:prstGeom>
        </p:spPr>
      </p:pic>
      <p:pic>
        <p:nvPicPr>
          <p:cNvPr id="10" name="图形 9" descr="紧张的脸轮廓 纯色填充">
            <a:extLst>
              <a:ext uri="{FF2B5EF4-FFF2-40B4-BE49-F238E27FC236}">
                <a16:creationId xmlns:a16="http://schemas.microsoft.com/office/drawing/2014/main" id="{14006B4A-4DEE-C1D7-1CF6-FB6BACC0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0" y="3390615"/>
            <a:ext cx="571360" cy="571360"/>
          </a:xfrm>
          <a:prstGeom prst="rect">
            <a:avLst/>
          </a:prstGeom>
        </p:spPr>
      </p:pic>
    </p:spTree>
    <p:extLst>
      <p:ext uri="{BB962C8B-B14F-4D97-AF65-F5344CB8AC3E}">
        <p14:creationId xmlns:p14="http://schemas.microsoft.com/office/powerpoint/2010/main" val="29445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06702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a:t>
            </a: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计算需求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假设：</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chemeClr val="tx1"/>
                </a:solidFill>
                <a:latin typeface="微软雅黑" panose="020B0503020204020204" pitchFamily="34" charset="-122"/>
                <a:ea typeface="微软雅黑" panose="020B0503020204020204" pitchFamily="34" charset="-122"/>
                <a:sym typeface="+mn-ea"/>
              </a:rPr>
              <a:t>位置和速度矢量（惯性坐标系）；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最接近时刻的</a:t>
            </a:r>
            <a:r>
              <a:rPr lang="zh-CN" altLang="en-US" b="1" dirty="0">
                <a:solidFill>
                  <a:srgbClr val="FF0000"/>
                </a:solidFill>
                <a:latin typeface="微软雅黑" panose="020B0503020204020204" pitchFamily="34" charset="-122"/>
                <a:ea typeface="微软雅黑" panose="020B0503020204020204" pitchFamily="34" charset="-122"/>
                <a:sym typeface="+mn-ea"/>
              </a:rPr>
              <a:t>位置误差椭球矩阵</a:t>
            </a:r>
            <a:r>
              <a:rPr lang="zh-CN" altLang="en-US" b="1" dirty="0">
                <a:solidFill>
                  <a:schemeClr val="tx1"/>
                </a:solidFill>
                <a:latin typeface="微软雅黑" panose="020B0503020204020204" pitchFamily="34" charset="-122"/>
                <a:ea typeface="微软雅黑" panose="020B0503020204020204" pitchFamily="34" charset="-122"/>
                <a:sym typeface="+mn-ea"/>
              </a:rPr>
              <a:t>（星体坐标系）；</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将目标看作</a:t>
            </a:r>
            <a:r>
              <a:rPr lang="zh-CN" altLang="en-US" b="1" dirty="0">
                <a:solidFill>
                  <a:schemeClr val="tx1"/>
                </a:solidFill>
                <a:latin typeface="微软雅黑" panose="020B0503020204020204" pitchFamily="34" charset="-122"/>
                <a:ea typeface="微软雅黑" panose="020B0503020204020204" pitchFamily="34" charset="-122"/>
                <a:sym typeface="+mn-ea"/>
              </a:rPr>
              <a:t>与最大长度等效的</a:t>
            </a:r>
            <a:r>
              <a:rPr lang="zh-CN" altLang="en-US" b="1" dirty="0">
                <a:solidFill>
                  <a:srgbClr val="0000FF"/>
                </a:solidFill>
                <a:latin typeface="微软雅黑" panose="020B0503020204020204" pitchFamily="34" charset="-122"/>
                <a:ea typeface="微软雅黑" panose="020B0503020204020204" pitchFamily="34" charset="-122"/>
                <a:sym typeface="+mn-ea"/>
              </a:rPr>
              <a:t>球体</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交会</a:t>
            </a:r>
            <a:r>
              <a:rPr lang="zh-CN" altLang="en-US" b="1" dirty="0">
                <a:latin typeface="微软雅黑" panose="020B0503020204020204" pitchFamily="34" charset="-122"/>
                <a:ea typeface="微软雅黑" panose="020B0503020204020204" pitchFamily="34" charset="-122"/>
                <a:sym typeface="+mn-ea"/>
              </a:rPr>
              <a:t>过程的相对运动近似为线性（极</a:t>
            </a:r>
            <a:r>
              <a:rPr lang="zh-CN" altLang="en-US" b="1" dirty="0">
                <a:solidFill>
                  <a:schemeClr val="tx1"/>
                </a:solidFill>
                <a:latin typeface="微软雅黑" panose="020B0503020204020204" pitchFamily="34" charset="-122"/>
                <a:ea typeface="微软雅黑" panose="020B0503020204020204" pitchFamily="34" charset="-122"/>
                <a:sym typeface="+mn-ea"/>
              </a:rPr>
              <a:t>短时间内发生</a:t>
            </a:r>
            <a:r>
              <a:rPr lang="zh-CN" altLang="en-US"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忽略速度不确定性且加速度无变化</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1714500" lvl="3" indent="-342900">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位置误差矩阵保持不变并服从三维高斯分布</a:t>
            </a: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目标定轨过程独立 </a:t>
            </a:r>
            <a:r>
              <a:rPr lang="en-US" altLang="zh-CN" sz="2000" b="1" dirty="0">
                <a:latin typeface="微软雅黑" panose="020B0503020204020204" pitchFamily="34" charset="-122"/>
                <a:ea typeface="微软雅黑" panose="020B0503020204020204" pitchFamily="34" charset="-122"/>
                <a:sym typeface="+mn-ea"/>
              </a:rPr>
              <a:t>-&gt; </a:t>
            </a: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位置误差椭球不相关</a:t>
            </a:r>
            <a:r>
              <a:rPr lang="en-US" altLang="zh-CN" sz="2000" b="1" dirty="0">
                <a:latin typeface="微软雅黑" panose="020B0503020204020204" pitchFamily="34" charset="-122"/>
                <a:ea typeface="微软雅黑" panose="020B0503020204020204" pitchFamily="34" charset="-122"/>
                <a:sym typeface="+mn-ea"/>
              </a:rPr>
              <a:t>-&gt;</a:t>
            </a:r>
            <a:r>
              <a:rPr lang="zh-CN" altLang="en-US" sz="2000" b="1" dirty="0">
                <a:solidFill>
                  <a:schemeClr val="tx1"/>
                </a:solidFill>
                <a:latin typeface="微软雅黑" panose="020B0503020204020204" pitchFamily="34" charset="-122"/>
                <a:ea typeface="微软雅黑" panose="020B0503020204020204" pitchFamily="34" charset="-122"/>
                <a:sym typeface="+mn-ea"/>
              </a:rPr>
              <a:t>相对位置误差等于二者位置误差矩阵之和</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碰撞概率 </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solidFill>
                  <a:srgbClr val="FF0000"/>
                </a:solidFill>
                <a:latin typeface="微软雅黑" panose="020B0503020204020204" pitchFamily="34" charset="-122"/>
                <a:ea typeface="微软雅黑" panose="020B0503020204020204" pitchFamily="34" charset="-122"/>
                <a:sym typeface="+mn-ea"/>
              </a:rPr>
              <a:t>相对位置误差概率密度函数</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(PDF)</a:t>
            </a:r>
            <a:r>
              <a:rPr lang="zh-CN" altLang="en-US" sz="2000" b="1" dirty="0">
                <a:latin typeface="微软雅黑" panose="020B0503020204020204" pitchFamily="34" charset="-122"/>
                <a:ea typeface="微软雅黑" panose="020B0503020204020204" pitchFamily="34" charset="-122"/>
                <a:sym typeface="+mn-ea"/>
              </a:rPr>
              <a:t>在</a:t>
            </a:r>
            <a:r>
              <a:rPr lang="zh-CN" altLang="en-US" sz="2000" b="1" dirty="0">
                <a:solidFill>
                  <a:srgbClr val="0000FF"/>
                </a:solidFill>
                <a:latin typeface="微软雅黑" panose="020B0503020204020204" pitchFamily="34" charset="-122"/>
                <a:ea typeface="微软雅黑" panose="020B0503020204020204" pitchFamily="34" charset="-122"/>
                <a:sym typeface="+mn-ea"/>
              </a:rPr>
              <a:t>联合球体</a:t>
            </a:r>
            <a:r>
              <a:rPr lang="zh-CN" altLang="en-US" sz="2000" b="1" dirty="0">
                <a:latin typeface="微软雅黑" panose="020B0503020204020204" pitchFamily="34" charset="-122"/>
                <a:ea typeface="微软雅黑" panose="020B0503020204020204" pitchFamily="34" charset="-122"/>
                <a:sym typeface="+mn-ea"/>
              </a:rPr>
              <a:t>内的三维积分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pic>
        <p:nvPicPr>
          <p:cNvPr id="4" name="图片 3">
            <a:extLst>
              <a:ext uri="{FF2B5EF4-FFF2-40B4-BE49-F238E27FC236}">
                <a16:creationId xmlns:a16="http://schemas.microsoft.com/office/drawing/2014/main" id="{BD16AC7A-649C-7612-BB1B-4876CC5BE336}"/>
              </a:ext>
            </a:extLst>
          </p:cNvPr>
          <p:cNvPicPr>
            <a:picLocks noChangeAspect="1"/>
          </p:cNvPicPr>
          <p:nvPr/>
        </p:nvPicPr>
        <p:blipFill>
          <a:blip r:embed="rId2"/>
          <a:stretch>
            <a:fillRect/>
          </a:stretch>
        </p:blipFill>
        <p:spPr>
          <a:xfrm>
            <a:off x="7428103" y="1729335"/>
            <a:ext cx="1488307" cy="2161442"/>
          </a:xfrm>
          <a:prstGeom prst="rect">
            <a:avLst/>
          </a:prstGeom>
        </p:spPr>
      </p:pic>
      <p:pic>
        <p:nvPicPr>
          <p:cNvPr id="9" name="图片 8">
            <a:extLst>
              <a:ext uri="{FF2B5EF4-FFF2-40B4-BE49-F238E27FC236}">
                <a16:creationId xmlns:a16="http://schemas.microsoft.com/office/drawing/2014/main" id="{FA1FE5D0-7501-F382-7E87-BDE8D3E05463}"/>
              </a:ext>
            </a:extLst>
          </p:cNvPr>
          <p:cNvPicPr>
            <a:picLocks noChangeAspect="1"/>
          </p:cNvPicPr>
          <p:nvPr/>
        </p:nvPicPr>
        <p:blipFill>
          <a:blip r:embed="rId3"/>
          <a:stretch>
            <a:fillRect/>
          </a:stretch>
        </p:blipFill>
        <p:spPr>
          <a:xfrm>
            <a:off x="9965313" y="1557152"/>
            <a:ext cx="2099687" cy="2247900"/>
          </a:xfrm>
          <a:prstGeom prst="rect">
            <a:avLst/>
          </a:prstGeom>
        </p:spPr>
      </p:pic>
      <p:sp>
        <p:nvSpPr>
          <p:cNvPr id="10" name="箭头: 右 9">
            <a:extLst>
              <a:ext uri="{FF2B5EF4-FFF2-40B4-BE49-F238E27FC236}">
                <a16:creationId xmlns:a16="http://schemas.microsoft.com/office/drawing/2014/main" id="{A53658BD-987B-70F4-5810-EF33969287EE}"/>
              </a:ext>
            </a:extLst>
          </p:cNvPr>
          <p:cNvSpPr/>
          <p:nvPr/>
        </p:nvSpPr>
        <p:spPr>
          <a:xfrm>
            <a:off x="9230995" y="2353408"/>
            <a:ext cx="561975" cy="895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F434EB-F3AC-BF66-B270-1341560BE6A5}"/>
              </a:ext>
            </a:extLst>
          </p:cNvPr>
          <p:cNvSpPr/>
          <p:nvPr/>
        </p:nvSpPr>
        <p:spPr>
          <a:xfrm>
            <a:off x="9684325" y="3722776"/>
            <a:ext cx="2149475"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联合球体</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C5BE095-641A-2CCA-70B3-8448854B50B7}"/>
              </a:ext>
            </a:extLst>
          </p:cNvPr>
          <p:cNvSpPr/>
          <p:nvPr/>
        </p:nvSpPr>
        <p:spPr>
          <a:xfrm>
            <a:off x="9792970" y="1095487"/>
            <a:ext cx="2149475" cy="461665"/>
          </a:xfrm>
          <a:prstGeom prst="rect">
            <a:avLst/>
          </a:prstGeom>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联合误差椭球</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82130F6E-B870-CD9D-C659-9DE465A36375}"/>
              </a:ext>
            </a:extLst>
          </p:cNvPr>
          <p:cNvGraphicFramePr>
            <a:graphicFrameLocks noChangeAspect="1"/>
          </p:cNvGraphicFramePr>
          <p:nvPr>
            <p:extLst>
              <p:ext uri="{D42A27DB-BD31-4B8C-83A1-F6EECF244321}">
                <p14:modId xmlns:p14="http://schemas.microsoft.com/office/powerpoint/2010/main" val="3758594055"/>
              </p:ext>
            </p:extLst>
          </p:nvPr>
        </p:nvGraphicFramePr>
        <p:xfrm>
          <a:off x="2536825" y="5703888"/>
          <a:ext cx="7156450" cy="727075"/>
        </p:xfrm>
        <a:graphic>
          <a:graphicData uri="http://schemas.openxmlformats.org/presentationml/2006/ole">
            <mc:AlternateContent xmlns:mc="http://schemas.openxmlformats.org/markup-compatibility/2006">
              <mc:Choice xmlns:v="urn:schemas-microsoft-com:vml" Requires="v">
                <p:oleObj name="AxMath" r:id="rId4" imgW="3578040" imgH="364320" progId="Equation.AxMath">
                  <p:embed/>
                </p:oleObj>
              </mc:Choice>
              <mc:Fallback>
                <p:oleObj name="AxMath" r:id="rId4" imgW="3578040" imgH="364320" progId="Equation.AxMath">
                  <p:embed/>
                  <p:pic>
                    <p:nvPicPr>
                      <p:cNvPr id="0" name=""/>
                      <p:cNvPicPr/>
                      <p:nvPr/>
                    </p:nvPicPr>
                    <p:blipFill>
                      <a:blip r:embed="rId5"/>
                      <a:stretch>
                        <a:fillRect/>
                      </a:stretch>
                    </p:blipFill>
                    <p:spPr>
                      <a:xfrm>
                        <a:off x="2536825" y="5703888"/>
                        <a:ext cx="7156450" cy="7270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9D58BB2-C944-0E8D-46FD-023B4146F704}"/>
              </a:ext>
            </a:extLst>
          </p:cNvPr>
          <p:cNvGraphicFramePr>
            <a:graphicFrameLocks noChangeAspect="1"/>
          </p:cNvGraphicFramePr>
          <p:nvPr>
            <p:extLst>
              <p:ext uri="{D42A27DB-BD31-4B8C-83A1-F6EECF244321}">
                <p14:modId xmlns:p14="http://schemas.microsoft.com/office/powerpoint/2010/main" val="4133726639"/>
              </p:ext>
            </p:extLst>
          </p:nvPr>
        </p:nvGraphicFramePr>
        <p:xfrm>
          <a:off x="11323131" y="1809782"/>
          <a:ext cx="276225" cy="377825"/>
        </p:xfrm>
        <a:graphic>
          <a:graphicData uri="http://schemas.openxmlformats.org/presentationml/2006/ole">
            <mc:AlternateContent xmlns:mc="http://schemas.openxmlformats.org/markup-compatibility/2006">
              <mc:Choice xmlns:v="urn:schemas-microsoft-com:vml" Requires="v">
                <p:oleObj name="AxMath" r:id="rId6" imgW="137880" imgH="189360" progId="Equation.AxMath">
                  <p:embed/>
                </p:oleObj>
              </mc:Choice>
              <mc:Fallback>
                <p:oleObj name="AxMath" r:id="rId6" imgW="13788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7"/>
                      <a:stretch>
                        <a:fillRect/>
                      </a:stretch>
                    </p:blipFill>
                    <p:spPr>
                      <a:xfrm>
                        <a:off x="11323131" y="1809782"/>
                        <a:ext cx="276225" cy="377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4ACF4BF5-DFCA-1070-D1DA-BB023646D5F6}"/>
              </a:ext>
            </a:extLst>
          </p:cNvPr>
          <p:cNvGraphicFramePr>
            <a:graphicFrameLocks noChangeAspect="1"/>
          </p:cNvGraphicFramePr>
          <p:nvPr>
            <p:extLst>
              <p:ext uri="{D42A27DB-BD31-4B8C-83A1-F6EECF244321}">
                <p14:modId xmlns:p14="http://schemas.microsoft.com/office/powerpoint/2010/main" val="1356104312"/>
              </p:ext>
            </p:extLst>
          </p:nvPr>
        </p:nvGraphicFramePr>
        <p:xfrm>
          <a:off x="11015156" y="2610583"/>
          <a:ext cx="307975" cy="381000"/>
        </p:xfrm>
        <a:graphic>
          <a:graphicData uri="http://schemas.openxmlformats.org/presentationml/2006/ole">
            <mc:AlternateContent xmlns:mc="http://schemas.openxmlformats.org/markup-compatibility/2006">
              <mc:Choice xmlns:v="urn:schemas-microsoft-com:vml" Requires="v">
                <p:oleObj name="AxMath" r:id="rId8" imgW="153720" imgH="190800" progId="Equation.AxMath">
                  <p:embed/>
                </p:oleObj>
              </mc:Choice>
              <mc:Fallback>
                <p:oleObj name="AxMath" r:id="rId8" imgW="153720" imgH="190800" progId="Equation.AxMath">
                  <p:embed/>
                  <p:pic>
                    <p:nvPicPr>
                      <p:cNvPr id="14" name="对象 13">
                        <a:extLst>
                          <a:ext uri="{FF2B5EF4-FFF2-40B4-BE49-F238E27FC236}">
                            <a16:creationId xmlns:a16="http://schemas.microsoft.com/office/drawing/2014/main" id="{99D58BB2-C944-0E8D-46FD-023B4146F704}"/>
                          </a:ext>
                        </a:extLst>
                      </p:cNvPr>
                      <p:cNvPicPr/>
                      <p:nvPr/>
                    </p:nvPicPr>
                    <p:blipFill>
                      <a:blip r:embed="rId9"/>
                      <a:stretch>
                        <a:fillRect/>
                      </a:stretch>
                    </p:blipFill>
                    <p:spPr>
                      <a:xfrm>
                        <a:off x="11015156" y="2610583"/>
                        <a:ext cx="3079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FD0B95-12E2-1EF6-7100-A54A4B279D8D}"/>
              </a:ext>
            </a:extLst>
          </p:cNvPr>
          <p:cNvGraphicFramePr>
            <a:graphicFrameLocks noChangeAspect="1"/>
          </p:cNvGraphicFramePr>
          <p:nvPr>
            <p:extLst>
              <p:ext uri="{D42A27DB-BD31-4B8C-83A1-F6EECF244321}">
                <p14:modId xmlns:p14="http://schemas.microsoft.com/office/powerpoint/2010/main" val="3783695770"/>
              </p:ext>
            </p:extLst>
          </p:nvPr>
        </p:nvGraphicFramePr>
        <p:xfrm>
          <a:off x="8398098" y="2490602"/>
          <a:ext cx="307975" cy="381000"/>
        </p:xfrm>
        <a:graphic>
          <a:graphicData uri="http://schemas.openxmlformats.org/presentationml/2006/ole">
            <mc:AlternateContent xmlns:mc="http://schemas.openxmlformats.org/markup-compatibility/2006">
              <mc:Choice xmlns:v="urn:schemas-microsoft-com:vml" Requires="v">
                <p:oleObj name="AxMath" r:id="rId10" imgW="153720" imgH="190800" progId="Equation.AxMath">
                  <p:embed/>
                </p:oleObj>
              </mc:Choice>
              <mc:Fallback>
                <p:oleObj name="AxMath" r:id="rId10" imgW="153720" imgH="190800" progId="Equation.AxMath">
                  <p:embed/>
                  <p:pic>
                    <p:nvPicPr>
                      <p:cNvPr id="15" name="对象 14">
                        <a:extLst>
                          <a:ext uri="{FF2B5EF4-FFF2-40B4-BE49-F238E27FC236}">
                            <a16:creationId xmlns:a16="http://schemas.microsoft.com/office/drawing/2014/main" id="{4ACF4BF5-DFCA-1070-D1DA-BB023646D5F6}"/>
                          </a:ext>
                        </a:extLst>
                      </p:cNvPr>
                      <p:cNvPicPr/>
                      <p:nvPr/>
                    </p:nvPicPr>
                    <p:blipFill>
                      <a:blip r:embed="rId11"/>
                      <a:stretch>
                        <a:fillRect/>
                      </a:stretch>
                    </p:blipFill>
                    <p:spPr>
                      <a:xfrm>
                        <a:off x="8398098" y="2490602"/>
                        <a:ext cx="307975" cy="3810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A5AD1-CED5-3775-B0E7-8D5AB60726B3}"/>
              </a:ext>
            </a:extLst>
          </p:cNvPr>
          <p:cNvGraphicFramePr>
            <a:graphicFrameLocks noChangeAspect="1"/>
          </p:cNvGraphicFramePr>
          <p:nvPr>
            <p:extLst>
              <p:ext uri="{D42A27DB-BD31-4B8C-83A1-F6EECF244321}">
                <p14:modId xmlns:p14="http://schemas.microsoft.com/office/powerpoint/2010/main" val="3829875999"/>
              </p:ext>
            </p:extLst>
          </p:nvPr>
        </p:nvGraphicFramePr>
        <p:xfrm>
          <a:off x="11169143" y="3248758"/>
          <a:ext cx="279400" cy="377825"/>
        </p:xfrm>
        <a:graphic>
          <a:graphicData uri="http://schemas.openxmlformats.org/presentationml/2006/ole">
            <mc:AlternateContent xmlns:mc="http://schemas.openxmlformats.org/markup-compatibility/2006">
              <mc:Choice xmlns:v="urn:schemas-microsoft-com:vml" Requires="v">
                <p:oleObj name="AxMath" r:id="rId12" imgW="139320" imgH="189360" progId="Equation.AxMath">
                  <p:embed/>
                </p:oleObj>
              </mc:Choice>
              <mc:Fallback>
                <p:oleObj name="AxMath" r:id="rId12" imgW="139320" imgH="189360" progId="Equation.AxMath">
                  <p:embed/>
                  <p:pic>
                    <p:nvPicPr>
                      <p:cNvPr id="13" name="对象 12">
                        <a:extLst>
                          <a:ext uri="{FF2B5EF4-FFF2-40B4-BE49-F238E27FC236}">
                            <a16:creationId xmlns:a16="http://schemas.microsoft.com/office/drawing/2014/main" id="{82130F6E-B870-CD9D-C659-9DE465A36375}"/>
                          </a:ext>
                        </a:extLst>
                      </p:cNvPr>
                      <p:cNvPicPr/>
                      <p:nvPr/>
                    </p:nvPicPr>
                    <p:blipFill>
                      <a:blip r:embed="rId13"/>
                      <a:stretch>
                        <a:fillRect/>
                      </a:stretch>
                    </p:blipFill>
                    <p:spPr>
                      <a:xfrm>
                        <a:off x="11169143" y="3248758"/>
                        <a:ext cx="279400" cy="377825"/>
                      </a:xfrm>
                      <a:prstGeom prst="rect">
                        <a:avLst/>
                      </a:prstGeom>
                    </p:spPr>
                  </p:pic>
                </p:oleObj>
              </mc:Fallback>
            </mc:AlternateContent>
          </a:graphicData>
        </a:graphic>
      </p:graphicFrame>
      <p:pic>
        <p:nvPicPr>
          <p:cNvPr id="2" name="图形 1" descr="困惑的脸轮廓 纯色填充">
            <a:extLst>
              <a:ext uri="{FF2B5EF4-FFF2-40B4-BE49-F238E27FC236}">
                <a16:creationId xmlns:a16="http://schemas.microsoft.com/office/drawing/2014/main" id="{861D1FF9-1FAB-3112-A581-F3945D783B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02232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BACC59E-1C77-3812-26D8-61325C3125C6}"/>
              </a:ext>
            </a:extLst>
          </p:cNvPr>
          <p:cNvPicPr>
            <a:picLocks noChangeAspect="1"/>
          </p:cNvPicPr>
          <p:nvPr/>
        </p:nvPicPr>
        <p:blipFill>
          <a:blip r:embed="rId2"/>
          <a:stretch>
            <a:fillRect/>
          </a:stretch>
        </p:blipFill>
        <p:spPr>
          <a:xfrm>
            <a:off x="8164038" y="4047037"/>
            <a:ext cx="3172975" cy="2611859"/>
          </a:xfrm>
          <a:prstGeom prst="rect">
            <a:avLst/>
          </a:prstGeom>
        </p:spPr>
      </p:pic>
      <p:sp>
        <p:nvSpPr>
          <p:cNvPr id="3" name="矩形 2"/>
          <p:cNvSpPr/>
          <p:nvPr/>
        </p:nvSpPr>
        <p:spPr>
          <a:xfrm>
            <a:off x="407987" y="1052513"/>
            <a:ext cx="11376025" cy="571643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Closest Point of Approach</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CPA</a:t>
            </a:r>
          </a:p>
          <a:p>
            <a:pPr marL="342900" indent="-342900" fontAlgn="auto">
              <a:lnSpc>
                <a:spcPct val="150000"/>
              </a:lnSpc>
              <a:spcAft>
                <a:spcPts val="0"/>
              </a:spcAft>
              <a:buFont typeface="Arial" panose="020B0604020202020204" pitchFamily="34" charset="0"/>
              <a:buChar char="•"/>
            </a:pP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交会平面</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协方差矩阵转换</a:t>
            </a: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将三维积分转化为二维积分</a:t>
            </a: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lvl="1">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     </a:t>
            </a:r>
            <a:r>
              <a:rPr lang="en-US" altLang="zh-CN" sz="200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tx1"/>
                </a:solidFill>
                <a:latin typeface="微软雅黑" panose="020B0503020204020204" pitchFamily="34" charset="-122"/>
                <a:ea typeface="微软雅黑" panose="020B0503020204020204" pitchFamily="34" charset="-122"/>
                <a:sym typeface="+mn-ea"/>
              </a:rPr>
              <a:t>消去时间变量，不用关注碰撞时刻</a:t>
            </a:r>
            <a:endParaRPr lang="en-US" altLang="zh-CN" sz="24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对象 15">
            <a:extLst>
              <a:ext uri="{FF2B5EF4-FFF2-40B4-BE49-F238E27FC236}">
                <a16:creationId xmlns:a16="http://schemas.microsoft.com/office/drawing/2014/main" id="{C1643785-F46F-3DBA-505E-F56F6A39B62B}"/>
              </a:ext>
            </a:extLst>
          </p:cNvPr>
          <p:cNvGraphicFramePr>
            <a:graphicFrameLocks noChangeAspect="1"/>
          </p:cNvGraphicFramePr>
          <p:nvPr>
            <p:extLst>
              <p:ext uri="{D42A27DB-BD31-4B8C-83A1-F6EECF244321}">
                <p14:modId xmlns:p14="http://schemas.microsoft.com/office/powerpoint/2010/main" val="1211729820"/>
              </p:ext>
            </p:extLst>
          </p:nvPr>
        </p:nvGraphicFramePr>
        <p:xfrm>
          <a:off x="3006631" y="1649011"/>
          <a:ext cx="1245236" cy="403860"/>
        </p:xfrm>
        <a:graphic>
          <a:graphicData uri="http://schemas.openxmlformats.org/presentationml/2006/ole">
            <mc:AlternateContent xmlns:mc="http://schemas.openxmlformats.org/markup-compatibility/2006">
              <mc:Choice xmlns:v="urn:schemas-microsoft-com:vml" Requires="v">
                <p:oleObj name="AxMath" r:id="rId3" imgW="587160" imgH="190800" progId="Equation.AxMath">
                  <p:embed/>
                </p:oleObj>
              </mc:Choice>
              <mc:Fallback>
                <p:oleObj name="AxMath" r:id="rId3" imgW="587160" imgH="19080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4"/>
                      <a:stretch>
                        <a:fillRect/>
                      </a:stretch>
                    </p:blipFill>
                    <p:spPr>
                      <a:xfrm>
                        <a:off x="3006631" y="1649011"/>
                        <a:ext cx="1245236" cy="40386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7DCC6B0-2741-421C-19FA-36CB04D4C1D3}"/>
              </a:ext>
            </a:extLst>
          </p:cNvPr>
          <p:cNvGraphicFramePr>
            <a:graphicFrameLocks noChangeAspect="1"/>
          </p:cNvGraphicFramePr>
          <p:nvPr>
            <p:extLst>
              <p:ext uri="{D42A27DB-BD31-4B8C-83A1-F6EECF244321}">
                <p14:modId xmlns:p14="http://schemas.microsoft.com/office/powerpoint/2010/main" val="3526562904"/>
              </p:ext>
            </p:extLst>
          </p:nvPr>
        </p:nvGraphicFramePr>
        <p:xfrm>
          <a:off x="2314591" y="3264642"/>
          <a:ext cx="3421856" cy="608838"/>
        </p:xfrm>
        <a:graphic>
          <a:graphicData uri="http://schemas.openxmlformats.org/presentationml/2006/ole">
            <mc:AlternateContent xmlns:mc="http://schemas.openxmlformats.org/markup-compatibility/2006">
              <mc:Choice xmlns:v="urn:schemas-microsoft-com:vml" Requires="v">
                <p:oleObj name="AxMath" r:id="rId5" imgW="2021040" imgH="358920" progId="Equation.AxMath">
                  <p:embed/>
                </p:oleObj>
              </mc:Choice>
              <mc:Fallback>
                <p:oleObj name="AxMath" r:id="rId5" imgW="2021040" imgH="358920" progId="Equation.AxMath">
                  <p:embed/>
                  <p:pic>
                    <p:nvPicPr>
                      <p:cNvPr id="14" name="对象 13">
                        <a:extLst>
                          <a:ext uri="{FF2B5EF4-FFF2-40B4-BE49-F238E27FC236}">
                            <a16:creationId xmlns:a16="http://schemas.microsoft.com/office/drawing/2014/main" id="{87DCC6B0-2741-421C-19FA-36CB04D4C1D3}"/>
                          </a:ext>
                        </a:extLst>
                      </p:cNvPr>
                      <p:cNvPicPr/>
                      <p:nvPr/>
                    </p:nvPicPr>
                    <p:blipFill>
                      <a:blip r:embed="rId6"/>
                      <a:stretch>
                        <a:fillRect/>
                      </a:stretch>
                    </p:blipFill>
                    <p:spPr>
                      <a:xfrm>
                        <a:off x="2314591" y="3264642"/>
                        <a:ext cx="3421856" cy="60883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1D89380-DC75-AA0D-0D4A-4D14A917B028}"/>
              </a:ext>
            </a:extLst>
          </p:cNvPr>
          <p:cNvGraphicFramePr>
            <a:graphicFrameLocks noChangeAspect="1"/>
          </p:cNvGraphicFramePr>
          <p:nvPr>
            <p:extLst>
              <p:ext uri="{D42A27DB-BD31-4B8C-83A1-F6EECF244321}">
                <p14:modId xmlns:p14="http://schemas.microsoft.com/office/powerpoint/2010/main" val="570158396"/>
              </p:ext>
            </p:extLst>
          </p:nvPr>
        </p:nvGraphicFramePr>
        <p:xfrm>
          <a:off x="3289572" y="4047037"/>
          <a:ext cx="1096714" cy="642438"/>
        </p:xfrm>
        <a:graphic>
          <a:graphicData uri="http://schemas.openxmlformats.org/presentationml/2006/ole">
            <mc:AlternateContent xmlns:mc="http://schemas.openxmlformats.org/markup-compatibility/2006">
              <mc:Choice xmlns:v="urn:schemas-microsoft-com:vml" Requires="v">
                <p:oleObj name="AxMath" r:id="rId7" imgW="646920" imgH="379440" progId="Equation.AxMath">
                  <p:embed/>
                </p:oleObj>
              </mc:Choice>
              <mc:Fallback>
                <p:oleObj name="AxMath" r:id="rId7" imgW="646920" imgH="379440" progId="Equation.AxMath">
                  <p:embed/>
                  <p:pic>
                    <p:nvPicPr>
                      <p:cNvPr id="2" name="对象 1">
                        <a:extLst>
                          <a:ext uri="{FF2B5EF4-FFF2-40B4-BE49-F238E27FC236}">
                            <a16:creationId xmlns:a16="http://schemas.microsoft.com/office/drawing/2014/main" id="{A1D89380-DC75-AA0D-0D4A-4D14A917B028}"/>
                          </a:ext>
                        </a:extLst>
                      </p:cNvPr>
                      <p:cNvPicPr/>
                      <p:nvPr/>
                    </p:nvPicPr>
                    <p:blipFill>
                      <a:blip r:embed="rId8"/>
                      <a:stretch>
                        <a:fillRect/>
                      </a:stretch>
                    </p:blipFill>
                    <p:spPr>
                      <a:xfrm>
                        <a:off x="3289572" y="4047037"/>
                        <a:ext cx="1096714" cy="6424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59C7011-FFEF-368D-A41D-C74E7D9701C8}"/>
              </a:ext>
            </a:extLst>
          </p:cNvPr>
          <p:cNvGraphicFramePr>
            <a:graphicFrameLocks noChangeAspect="1"/>
          </p:cNvGraphicFramePr>
          <p:nvPr>
            <p:extLst>
              <p:ext uri="{D42A27DB-BD31-4B8C-83A1-F6EECF244321}">
                <p14:modId xmlns:p14="http://schemas.microsoft.com/office/powerpoint/2010/main" val="2022707421"/>
              </p:ext>
            </p:extLst>
          </p:nvPr>
        </p:nvGraphicFramePr>
        <p:xfrm>
          <a:off x="2989810" y="4743435"/>
          <a:ext cx="1653136" cy="325251"/>
        </p:xfrm>
        <a:graphic>
          <a:graphicData uri="http://schemas.openxmlformats.org/presentationml/2006/ole">
            <mc:AlternateContent xmlns:mc="http://schemas.openxmlformats.org/markup-compatibility/2006">
              <mc:Choice xmlns:v="urn:schemas-microsoft-com:vml" Requires="v">
                <p:oleObj name="AxMath" r:id="rId9" imgW="976680" imgH="192240" progId="Equation.AxMath">
                  <p:embed/>
                </p:oleObj>
              </mc:Choice>
              <mc:Fallback>
                <p:oleObj name="AxMath" r:id="rId9" imgW="976680" imgH="192240" progId="Equation.AxMath">
                  <p:embed/>
                  <p:pic>
                    <p:nvPicPr>
                      <p:cNvPr id="6" name="对象 5">
                        <a:extLst>
                          <a:ext uri="{FF2B5EF4-FFF2-40B4-BE49-F238E27FC236}">
                            <a16:creationId xmlns:a16="http://schemas.microsoft.com/office/drawing/2014/main" id="{859C7011-FFEF-368D-A41D-C74E7D9701C8}"/>
                          </a:ext>
                        </a:extLst>
                      </p:cNvPr>
                      <p:cNvPicPr/>
                      <p:nvPr/>
                    </p:nvPicPr>
                    <p:blipFill>
                      <a:blip r:embed="rId10"/>
                      <a:stretch>
                        <a:fillRect/>
                      </a:stretch>
                    </p:blipFill>
                    <p:spPr>
                      <a:xfrm>
                        <a:off x="2989810" y="4743435"/>
                        <a:ext cx="1653136" cy="3252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D661B87-D36F-B9A7-798E-C57107FC9AA9}"/>
              </a:ext>
            </a:extLst>
          </p:cNvPr>
          <p:cNvGraphicFramePr>
            <a:graphicFrameLocks noChangeAspect="1"/>
          </p:cNvGraphicFramePr>
          <p:nvPr>
            <p:extLst>
              <p:ext uri="{D42A27DB-BD31-4B8C-83A1-F6EECF244321}">
                <p14:modId xmlns:p14="http://schemas.microsoft.com/office/powerpoint/2010/main" val="897584297"/>
              </p:ext>
            </p:extLst>
          </p:nvPr>
        </p:nvGraphicFramePr>
        <p:xfrm>
          <a:off x="1671638" y="5599113"/>
          <a:ext cx="5448300" cy="615950"/>
        </p:xfrm>
        <a:graphic>
          <a:graphicData uri="http://schemas.openxmlformats.org/presentationml/2006/ole">
            <mc:AlternateContent xmlns:mc="http://schemas.openxmlformats.org/markup-compatibility/2006">
              <mc:Choice xmlns:v="urn:schemas-microsoft-com:vml" Requires="v">
                <p:oleObj name="AxMath" r:id="rId11" imgW="3218040" imgH="363960" progId="Equation.AxMath">
                  <p:embed/>
                </p:oleObj>
              </mc:Choice>
              <mc:Fallback>
                <p:oleObj name="AxMath" r:id="rId11" imgW="3218040" imgH="363960" progId="Equation.AxMath">
                  <p:embed/>
                  <p:pic>
                    <p:nvPicPr>
                      <p:cNvPr id="8" name="对象 7">
                        <a:extLst>
                          <a:ext uri="{FF2B5EF4-FFF2-40B4-BE49-F238E27FC236}">
                            <a16:creationId xmlns:a16="http://schemas.microsoft.com/office/drawing/2014/main" id="{ED661B87-D36F-B9A7-798E-C57107FC9AA9}"/>
                          </a:ext>
                        </a:extLst>
                      </p:cNvPr>
                      <p:cNvPicPr/>
                      <p:nvPr/>
                    </p:nvPicPr>
                    <p:blipFill>
                      <a:blip r:embed="rId12"/>
                      <a:stretch>
                        <a:fillRect/>
                      </a:stretch>
                    </p:blipFill>
                    <p:spPr>
                      <a:xfrm>
                        <a:off x="1671638" y="5599113"/>
                        <a:ext cx="5448300" cy="615950"/>
                      </a:xfrm>
                      <a:prstGeom prst="rect">
                        <a:avLst/>
                      </a:prstGeom>
                    </p:spPr>
                  </p:pic>
                </p:oleObj>
              </mc:Fallback>
            </mc:AlternateContent>
          </a:graphicData>
        </a:graphic>
      </p:graphicFrame>
      <p:pic>
        <p:nvPicPr>
          <p:cNvPr id="4" name="图形 3" descr="困惑的脸轮廓 纯色填充">
            <a:extLst>
              <a:ext uri="{FF2B5EF4-FFF2-40B4-BE49-F238E27FC236}">
                <a16:creationId xmlns:a16="http://schemas.microsoft.com/office/drawing/2014/main" id="{DC24D331-8209-E779-B4C1-191EE4AD1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1200"/>
            <a:ext cx="571360" cy="571360"/>
          </a:xfrm>
          <a:prstGeom prst="rect">
            <a:avLst/>
          </a:prstGeom>
        </p:spPr>
      </p:pic>
      <p:graphicFrame>
        <p:nvGraphicFramePr>
          <p:cNvPr id="7" name="对象 6">
            <a:extLst>
              <a:ext uri="{FF2B5EF4-FFF2-40B4-BE49-F238E27FC236}">
                <a16:creationId xmlns:a16="http://schemas.microsoft.com/office/drawing/2014/main" id="{C89039B5-7866-F0C7-A5C2-2C2E6808A43E}"/>
              </a:ext>
            </a:extLst>
          </p:cNvPr>
          <p:cNvGraphicFramePr>
            <a:graphicFrameLocks noChangeAspect="1"/>
          </p:cNvGraphicFramePr>
          <p:nvPr>
            <p:extLst>
              <p:ext uri="{D42A27DB-BD31-4B8C-83A1-F6EECF244321}">
                <p14:modId xmlns:p14="http://schemas.microsoft.com/office/powerpoint/2010/main" val="1479726218"/>
              </p:ext>
            </p:extLst>
          </p:nvPr>
        </p:nvGraphicFramePr>
        <p:xfrm>
          <a:off x="1974850" y="2535238"/>
          <a:ext cx="1801813" cy="671512"/>
        </p:xfrm>
        <a:graphic>
          <a:graphicData uri="http://schemas.openxmlformats.org/presentationml/2006/ole">
            <mc:AlternateContent xmlns:mc="http://schemas.openxmlformats.org/markup-compatibility/2006">
              <mc:Choice xmlns:v="urn:schemas-microsoft-com:vml" Requires="v">
                <p:oleObj name="AxMath" r:id="rId15" imgW="939600" imgH="351360" progId="Equation.AxMath">
                  <p:embed/>
                </p:oleObj>
              </mc:Choice>
              <mc:Fallback>
                <p:oleObj name="AxMath" r:id="rId15" imgW="939600" imgH="35136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6"/>
                      <a:stretch>
                        <a:fillRect/>
                      </a:stretch>
                    </p:blipFill>
                    <p:spPr>
                      <a:xfrm>
                        <a:off x="1974850" y="2535238"/>
                        <a:ext cx="1801813" cy="6715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BCCA78-F9ED-7612-892C-770BCE66DDBC}"/>
              </a:ext>
            </a:extLst>
          </p:cNvPr>
          <p:cNvGraphicFramePr>
            <a:graphicFrameLocks noChangeAspect="1"/>
          </p:cNvGraphicFramePr>
          <p:nvPr>
            <p:extLst>
              <p:ext uri="{D42A27DB-BD31-4B8C-83A1-F6EECF244321}">
                <p14:modId xmlns:p14="http://schemas.microsoft.com/office/powerpoint/2010/main" val="2488434987"/>
              </p:ext>
            </p:extLst>
          </p:nvPr>
        </p:nvGraphicFramePr>
        <p:xfrm>
          <a:off x="4292600" y="2676525"/>
          <a:ext cx="1908175" cy="365125"/>
        </p:xfrm>
        <a:graphic>
          <a:graphicData uri="http://schemas.openxmlformats.org/presentationml/2006/ole">
            <mc:AlternateContent xmlns:mc="http://schemas.openxmlformats.org/markup-compatibility/2006">
              <mc:Choice xmlns:v="urn:schemas-microsoft-com:vml" Requires="v">
                <p:oleObj name="AxMath" r:id="rId17" imgW="994320" imgH="190440" progId="Equation.AxMath">
                  <p:embed/>
                </p:oleObj>
              </mc:Choice>
              <mc:Fallback>
                <p:oleObj name="AxMath" r:id="rId17" imgW="994320" imgH="190440" progId="Equation.AxMath">
                  <p:embed/>
                  <p:pic>
                    <p:nvPicPr>
                      <p:cNvPr id="16" name="对象 15">
                        <a:extLst>
                          <a:ext uri="{FF2B5EF4-FFF2-40B4-BE49-F238E27FC236}">
                            <a16:creationId xmlns:a16="http://schemas.microsoft.com/office/drawing/2014/main" id="{C1643785-F46F-3DBA-505E-F56F6A39B62B}"/>
                          </a:ext>
                        </a:extLst>
                      </p:cNvPr>
                      <p:cNvPicPr/>
                      <p:nvPr/>
                    </p:nvPicPr>
                    <p:blipFill>
                      <a:blip r:embed="rId18"/>
                      <a:stretch>
                        <a:fillRect/>
                      </a:stretch>
                    </p:blipFill>
                    <p:spPr>
                      <a:xfrm>
                        <a:off x="4292600" y="2676525"/>
                        <a:ext cx="1908175" cy="365125"/>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C90AD2A7-492D-6073-73E4-E824E3C9A2E5}"/>
              </a:ext>
            </a:extLst>
          </p:cNvPr>
          <p:cNvPicPr>
            <a:picLocks noChangeAspect="1"/>
          </p:cNvPicPr>
          <p:nvPr/>
        </p:nvPicPr>
        <p:blipFill>
          <a:blip r:embed="rId19"/>
          <a:stretch>
            <a:fillRect/>
          </a:stretch>
        </p:blipFill>
        <p:spPr>
          <a:xfrm>
            <a:off x="7940134" y="810371"/>
            <a:ext cx="3880687" cy="3387819"/>
          </a:xfrm>
          <a:prstGeom prst="rect">
            <a:avLst/>
          </a:prstGeom>
        </p:spPr>
      </p:pic>
      <p:graphicFrame>
        <p:nvGraphicFramePr>
          <p:cNvPr id="11" name="对象 10">
            <a:extLst>
              <a:ext uri="{FF2B5EF4-FFF2-40B4-BE49-F238E27FC236}">
                <a16:creationId xmlns:a16="http://schemas.microsoft.com/office/drawing/2014/main" id="{77660B75-D932-995A-8757-FB1527511DB9}"/>
              </a:ext>
            </a:extLst>
          </p:cNvPr>
          <p:cNvGraphicFramePr>
            <a:graphicFrameLocks noChangeAspect="1"/>
          </p:cNvGraphicFramePr>
          <p:nvPr>
            <p:extLst>
              <p:ext uri="{D42A27DB-BD31-4B8C-83A1-F6EECF244321}">
                <p14:modId xmlns:p14="http://schemas.microsoft.com/office/powerpoint/2010/main" val="845768121"/>
              </p:ext>
            </p:extLst>
          </p:nvPr>
        </p:nvGraphicFramePr>
        <p:xfrm>
          <a:off x="6677773" y="1466766"/>
          <a:ext cx="1225552" cy="526791"/>
        </p:xfrm>
        <a:graphic>
          <a:graphicData uri="http://schemas.openxmlformats.org/presentationml/2006/ole">
            <mc:AlternateContent xmlns:mc="http://schemas.openxmlformats.org/markup-compatibility/2006">
              <mc:Choice xmlns:v="urn:schemas-microsoft-com:vml" Requires="v">
                <p:oleObj name="AxMath" r:id="rId20" imgW="465480" imgH="199800" progId="Equation.AxMath">
                  <p:embed/>
                </p:oleObj>
              </mc:Choice>
              <mc:Fallback>
                <p:oleObj name="AxMath" r:id="rId20" imgW="465480" imgH="199800" progId="Equation.AxMath">
                  <p:embed/>
                  <p:pic>
                    <p:nvPicPr>
                      <p:cNvPr id="9" name="对象 8">
                        <a:extLst>
                          <a:ext uri="{FF2B5EF4-FFF2-40B4-BE49-F238E27FC236}">
                            <a16:creationId xmlns:a16="http://schemas.microsoft.com/office/drawing/2014/main" id="{7EBCCA78-F9ED-7612-892C-770BCE66DDBC}"/>
                          </a:ext>
                        </a:extLst>
                      </p:cNvPr>
                      <p:cNvPicPr/>
                      <p:nvPr/>
                    </p:nvPicPr>
                    <p:blipFill>
                      <a:blip r:embed="rId21"/>
                      <a:stretch>
                        <a:fillRect/>
                      </a:stretch>
                    </p:blipFill>
                    <p:spPr>
                      <a:xfrm>
                        <a:off x="6677773" y="1466766"/>
                        <a:ext cx="1225552" cy="526791"/>
                      </a:xfrm>
                      <a:prstGeom prst="rect">
                        <a:avLst/>
                      </a:prstGeom>
                    </p:spPr>
                  </p:pic>
                </p:oleObj>
              </mc:Fallback>
            </mc:AlternateContent>
          </a:graphicData>
        </a:graphic>
      </p:graphicFrame>
    </p:spTree>
    <p:extLst>
      <p:ext uri="{BB962C8B-B14F-4D97-AF65-F5344CB8AC3E}">
        <p14:creationId xmlns:p14="http://schemas.microsoft.com/office/powerpoint/2010/main" val="1581345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7C798FA-54C2-B23B-9321-6CA0986EA500}"/>
              </a:ext>
            </a:extLst>
          </p:cNvPr>
          <p:cNvPicPr>
            <a:picLocks noChangeAspect="1"/>
          </p:cNvPicPr>
          <p:nvPr/>
        </p:nvPicPr>
        <p:blipFill>
          <a:blip r:embed="rId2"/>
          <a:stretch>
            <a:fillRect/>
          </a:stretch>
        </p:blipFill>
        <p:spPr>
          <a:xfrm>
            <a:off x="9062959" y="3577221"/>
            <a:ext cx="2812855" cy="2113614"/>
          </a:xfrm>
          <a:prstGeom prst="rect">
            <a:avLst/>
          </a:prstGeom>
        </p:spPr>
      </p:pic>
      <p:sp>
        <p:nvSpPr>
          <p:cNvPr id="3" name="矩形 2"/>
          <p:cNvSpPr/>
          <p:nvPr/>
        </p:nvSpPr>
        <p:spPr>
          <a:xfrm>
            <a:off x="407987" y="1052513"/>
            <a:ext cx="11376025" cy="54625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交会平面的误差椭球旋转（</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Jacobi</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旋转后的对角化矩阵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2" name="对象 21">
            <a:extLst>
              <a:ext uri="{FF2B5EF4-FFF2-40B4-BE49-F238E27FC236}">
                <a16:creationId xmlns:a16="http://schemas.microsoft.com/office/drawing/2014/main" id="{737183E7-D9A7-FC54-FAF6-E720DDDEF33B}"/>
              </a:ext>
            </a:extLst>
          </p:cNvPr>
          <p:cNvGraphicFramePr>
            <a:graphicFrameLocks noChangeAspect="1"/>
          </p:cNvGraphicFramePr>
          <p:nvPr>
            <p:extLst>
              <p:ext uri="{D42A27DB-BD31-4B8C-83A1-F6EECF244321}">
                <p14:modId xmlns:p14="http://schemas.microsoft.com/office/powerpoint/2010/main" val="880720993"/>
              </p:ext>
            </p:extLst>
          </p:nvPr>
        </p:nvGraphicFramePr>
        <p:xfrm>
          <a:off x="9390946" y="6049639"/>
          <a:ext cx="2598182" cy="336049"/>
        </p:xfrm>
        <a:graphic>
          <a:graphicData uri="http://schemas.openxmlformats.org/presentationml/2006/ole">
            <mc:AlternateContent xmlns:mc="http://schemas.openxmlformats.org/markup-compatibility/2006">
              <mc:Choice xmlns:v="urn:schemas-microsoft-com:vml" Requires="v">
                <p:oleObj name="AxMath" r:id="rId3" imgW="1829520" imgH="236520" progId="Equation.AxMath">
                  <p:embed/>
                </p:oleObj>
              </mc:Choice>
              <mc:Fallback>
                <p:oleObj name="AxMath" r:id="rId3" imgW="1829520" imgH="236520" progId="Equation.AxMath">
                  <p:embed/>
                  <p:pic>
                    <p:nvPicPr>
                      <p:cNvPr id="4" name="对象 3">
                        <a:extLst>
                          <a:ext uri="{FF2B5EF4-FFF2-40B4-BE49-F238E27FC236}">
                            <a16:creationId xmlns:a16="http://schemas.microsoft.com/office/drawing/2014/main" id="{9ACA9010-AFA9-BF2D-5177-B613C96C3B8F}"/>
                          </a:ext>
                        </a:extLst>
                      </p:cNvPr>
                      <p:cNvPicPr/>
                      <p:nvPr/>
                    </p:nvPicPr>
                    <p:blipFill>
                      <a:blip r:embed="rId4"/>
                      <a:stretch>
                        <a:fillRect/>
                      </a:stretch>
                    </p:blipFill>
                    <p:spPr>
                      <a:xfrm>
                        <a:off x="9390946" y="6049639"/>
                        <a:ext cx="2598182" cy="336049"/>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281EF16B-8F2C-0334-3368-0F2823ABFB29}"/>
              </a:ext>
            </a:extLst>
          </p:cNvPr>
          <p:cNvSpPr/>
          <p:nvPr/>
        </p:nvSpPr>
        <p:spPr>
          <a:xfrm>
            <a:off x="8746824" y="5958925"/>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困惑的脸轮廓 纯色填充">
            <a:extLst>
              <a:ext uri="{FF2B5EF4-FFF2-40B4-BE49-F238E27FC236}">
                <a16:creationId xmlns:a16="http://schemas.microsoft.com/office/drawing/2014/main" id="{E144687A-08CC-D77B-2D2B-96AAEADA7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11200"/>
            <a:ext cx="571360" cy="571360"/>
          </a:xfrm>
          <a:prstGeom prst="rect">
            <a:avLst/>
          </a:prstGeom>
        </p:spPr>
      </p:pic>
      <p:graphicFrame>
        <p:nvGraphicFramePr>
          <p:cNvPr id="19" name="对象 18">
            <a:extLst>
              <a:ext uri="{FF2B5EF4-FFF2-40B4-BE49-F238E27FC236}">
                <a16:creationId xmlns:a16="http://schemas.microsoft.com/office/drawing/2014/main" id="{CC4062A3-3185-F3D0-8EA1-E70F13D36DBA}"/>
              </a:ext>
            </a:extLst>
          </p:cNvPr>
          <p:cNvGraphicFramePr>
            <a:graphicFrameLocks noChangeAspect="1"/>
          </p:cNvGraphicFramePr>
          <p:nvPr>
            <p:extLst>
              <p:ext uri="{D42A27DB-BD31-4B8C-83A1-F6EECF244321}">
                <p14:modId xmlns:p14="http://schemas.microsoft.com/office/powerpoint/2010/main" val="915016805"/>
              </p:ext>
            </p:extLst>
          </p:nvPr>
        </p:nvGraphicFramePr>
        <p:xfrm>
          <a:off x="1831604" y="4175241"/>
          <a:ext cx="2809875" cy="746125"/>
        </p:xfrm>
        <a:graphic>
          <a:graphicData uri="http://schemas.openxmlformats.org/presentationml/2006/ole">
            <mc:AlternateContent xmlns:mc="http://schemas.openxmlformats.org/markup-compatibility/2006">
              <mc:Choice xmlns:v="urn:schemas-microsoft-com:vml" Requires="v">
                <p:oleObj name="AxMath" r:id="rId7" imgW="1405440" imgH="373680" progId="Equation.AxMath">
                  <p:embed/>
                </p:oleObj>
              </mc:Choice>
              <mc:Fallback>
                <p:oleObj name="AxMath" r:id="rId7" imgW="1405440" imgH="373680" progId="Equation.AxMath">
                  <p:embed/>
                  <p:pic>
                    <p:nvPicPr>
                      <p:cNvPr id="0" name=""/>
                      <p:cNvPicPr/>
                      <p:nvPr/>
                    </p:nvPicPr>
                    <p:blipFill>
                      <a:blip r:embed="rId8"/>
                      <a:stretch>
                        <a:fillRect/>
                      </a:stretch>
                    </p:blipFill>
                    <p:spPr>
                      <a:xfrm>
                        <a:off x="1831604" y="4175241"/>
                        <a:ext cx="2809875" cy="7461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62BD8C6-2777-B697-5994-AE3A076A2985}"/>
              </a:ext>
            </a:extLst>
          </p:cNvPr>
          <p:cNvGraphicFramePr>
            <a:graphicFrameLocks noChangeAspect="1"/>
          </p:cNvGraphicFramePr>
          <p:nvPr>
            <p:extLst>
              <p:ext uri="{D42A27DB-BD31-4B8C-83A1-F6EECF244321}">
                <p14:modId xmlns:p14="http://schemas.microsoft.com/office/powerpoint/2010/main" val="1439293329"/>
              </p:ext>
            </p:extLst>
          </p:nvPr>
        </p:nvGraphicFramePr>
        <p:xfrm>
          <a:off x="2640674" y="2341678"/>
          <a:ext cx="2381250" cy="746125"/>
        </p:xfrm>
        <a:graphic>
          <a:graphicData uri="http://schemas.openxmlformats.org/presentationml/2006/ole">
            <mc:AlternateContent xmlns:mc="http://schemas.openxmlformats.org/markup-compatibility/2006">
              <mc:Choice xmlns:v="urn:schemas-microsoft-com:vml" Requires="v">
                <p:oleObj name="AxMath" r:id="rId9" imgW="1190520" imgH="373680" progId="Equation.AxMath">
                  <p:embed/>
                </p:oleObj>
              </mc:Choice>
              <mc:Fallback>
                <p:oleObj name="AxMath" r:id="rId9" imgW="1190520" imgH="37368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0"/>
                      <a:stretch>
                        <a:fillRect/>
                      </a:stretch>
                    </p:blipFill>
                    <p:spPr>
                      <a:xfrm>
                        <a:off x="2640674" y="2341678"/>
                        <a:ext cx="2381250" cy="7461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87F87A50-2679-9464-FA57-4753A46865E4}"/>
              </a:ext>
            </a:extLst>
          </p:cNvPr>
          <p:cNvGraphicFramePr>
            <a:graphicFrameLocks noChangeAspect="1"/>
          </p:cNvGraphicFramePr>
          <p:nvPr>
            <p:extLst>
              <p:ext uri="{D42A27DB-BD31-4B8C-83A1-F6EECF244321}">
                <p14:modId xmlns:p14="http://schemas.microsoft.com/office/powerpoint/2010/main" val="1651420891"/>
              </p:ext>
            </p:extLst>
          </p:nvPr>
        </p:nvGraphicFramePr>
        <p:xfrm>
          <a:off x="5592418" y="4168891"/>
          <a:ext cx="1708150" cy="752475"/>
        </p:xfrm>
        <a:graphic>
          <a:graphicData uri="http://schemas.openxmlformats.org/presentationml/2006/ole">
            <mc:AlternateContent xmlns:mc="http://schemas.openxmlformats.org/markup-compatibility/2006">
              <mc:Choice xmlns:v="urn:schemas-microsoft-com:vml" Requires="v">
                <p:oleObj name="AxMath" r:id="rId11" imgW="854280" imgH="376200" progId="Equation.AxMath">
                  <p:embed/>
                </p:oleObj>
              </mc:Choice>
              <mc:Fallback>
                <p:oleObj name="AxMath" r:id="rId11" imgW="854280" imgH="376200" progId="Equation.AxMath">
                  <p:embed/>
                  <p:pic>
                    <p:nvPicPr>
                      <p:cNvPr id="24" name="对象 23">
                        <a:extLst>
                          <a:ext uri="{FF2B5EF4-FFF2-40B4-BE49-F238E27FC236}">
                            <a16:creationId xmlns:a16="http://schemas.microsoft.com/office/drawing/2014/main" id="{0D8BD111-C1F5-AB83-FCCA-7ECE215A1DF3}"/>
                          </a:ext>
                        </a:extLst>
                      </p:cNvPr>
                      <p:cNvPicPr/>
                      <p:nvPr/>
                    </p:nvPicPr>
                    <p:blipFill>
                      <a:blip r:embed="rId12"/>
                      <a:stretch>
                        <a:fillRect/>
                      </a:stretch>
                    </p:blipFill>
                    <p:spPr>
                      <a:xfrm>
                        <a:off x="5592418" y="4168891"/>
                        <a:ext cx="1708150" cy="7524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FA2375F1-2095-A808-C039-BE2CBF4A1060}"/>
              </a:ext>
            </a:extLst>
          </p:cNvPr>
          <p:cNvGraphicFramePr>
            <a:graphicFrameLocks noChangeAspect="1"/>
          </p:cNvGraphicFramePr>
          <p:nvPr>
            <p:extLst>
              <p:ext uri="{D42A27DB-BD31-4B8C-83A1-F6EECF244321}">
                <p14:modId xmlns:p14="http://schemas.microsoft.com/office/powerpoint/2010/main" val="3128565742"/>
              </p:ext>
            </p:extLst>
          </p:nvPr>
        </p:nvGraphicFramePr>
        <p:xfrm>
          <a:off x="3265143" y="5175527"/>
          <a:ext cx="2327275" cy="904875"/>
        </p:xfrm>
        <a:graphic>
          <a:graphicData uri="http://schemas.openxmlformats.org/presentationml/2006/ole">
            <mc:AlternateContent xmlns:mc="http://schemas.openxmlformats.org/markup-compatibility/2006">
              <mc:Choice xmlns:v="urn:schemas-microsoft-com:vml" Requires="v">
                <p:oleObj name="AxMath" r:id="rId13" imgW="1163520" imgH="452520" progId="Equation.AxMath">
                  <p:embed/>
                </p:oleObj>
              </mc:Choice>
              <mc:Fallback>
                <p:oleObj name="AxMath" r:id="rId13" imgW="1163520" imgH="452520" progId="Equation.AxMath">
                  <p:embed/>
                  <p:pic>
                    <p:nvPicPr>
                      <p:cNvPr id="19" name="对象 18">
                        <a:extLst>
                          <a:ext uri="{FF2B5EF4-FFF2-40B4-BE49-F238E27FC236}">
                            <a16:creationId xmlns:a16="http://schemas.microsoft.com/office/drawing/2014/main" id="{CC4062A3-3185-F3D0-8EA1-E70F13D36DBA}"/>
                          </a:ext>
                        </a:extLst>
                      </p:cNvPr>
                      <p:cNvPicPr/>
                      <p:nvPr/>
                    </p:nvPicPr>
                    <p:blipFill>
                      <a:blip r:embed="rId14"/>
                      <a:stretch>
                        <a:fillRect/>
                      </a:stretch>
                    </p:blipFill>
                    <p:spPr>
                      <a:xfrm>
                        <a:off x="3265143" y="5175527"/>
                        <a:ext cx="2327275" cy="904875"/>
                      </a:xfrm>
                      <a:prstGeom prst="rect">
                        <a:avLst/>
                      </a:prstGeom>
                    </p:spPr>
                  </p:pic>
                </p:oleObj>
              </mc:Fallback>
            </mc:AlternateContent>
          </a:graphicData>
        </a:graphic>
      </p:graphicFrame>
      <p:sp>
        <p:nvSpPr>
          <p:cNvPr id="33" name="箭头: 右 32">
            <a:extLst>
              <a:ext uri="{FF2B5EF4-FFF2-40B4-BE49-F238E27FC236}">
                <a16:creationId xmlns:a16="http://schemas.microsoft.com/office/drawing/2014/main" id="{12AE19C8-6136-947E-FD57-C9A63AF04A1E}"/>
              </a:ext>
            </a:extLst>
          </p:cNvPr>
          <p:cNvSpPr/>
          <p:nvPr/>
        </p:nvSpPr>
        <p:spPr>
          <a:xfrm>
            <a:off x="2359686" y="5483662"/>
            <a:ext cx="561975" cy="46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E71C94E-9607-741A-3814-909482CCF055}"/>
              </a:ext>
            </a:extLst>
          </p:cNvPr>
          <p:cNvPicPr>
            <a:picLocks noChangeAspect="1"/>
          </p:cNvPicPr>
          <p:nvPr/>
        </p:nvPicPr>
        <p:blipFill>
          <a:blip r:embed="rId15"/>
          <a:stretch>
            <a:fillRect/>
          </a:stretch>
        </p:blipFill>
        <p:spPr>
          <a:xfrm>
            <a:off x="9155360" y="1127150"/>
            <a:ext cx="2674553" cy="2201579"/>
          </a:xfrm>
          <a:prstGeom prst="rect">
            <a:avLst/>
          </a:prstGeom>
        </p:spPr>
      </p:pic>
    </p:spTree>
    <p:extLst>
      <p:ext uri="{BB962C8B-B14F-4D97-AF65-F5344CB8AC3E}">
        <p14:creationId xmlns:p14="http://schemas.microsoft.com/office/powerpoint/2010/main" val="252090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8670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碰撞概率计算：</a:t>
            </a: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积分</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级数形式</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sym typeface="+mn-ea"/>
              </a:rPr>
              <a:t>Chan</a:t>
            </a:r>
            <a:r>
              <a:rPr lang="zh-CN" altLang="en-US" sz="2400" b="1" dirty="0">
                <a:latin typeface="微软雅黑" panose="020B0503020204020204" pitchFamily="34" charset="-122"/>
                <a:ea typeface="微软雅黑" panose="020B0503020204020204" pitchFamily="34" charset="-122"/>
                <a:sym typeface="+mn-ea"/>
              </a:rPr>
              <a:t>方法 </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通常截取到</a:t>
            </a:r>
            <a:r>
              <a:rPr lang="zh-CN" altLang="en-US"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10</a:t>
            </a:r>
            <a:r>
              <a:rPr lang="en-US" altLang="zh-CN" sz="2000" b="1" dirty="0">
                <a:latin typeface="微软雅黑" panose="020B0503020204020204" pitchFamily="34" charset="-122"/>
                <a:ea typeface="微软雅黑" panose="020B0503020204020204" pitchFamily="34" charset="-122"/>
                <a:sym typeface="+mn-ea"/>
              </a:rPr>
              <a:t>)</a:t>
            </a:r>
          </a:p>
          <a:p>
            <a:pPr marL="1257300" lvl="2"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白显宗方法 </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通常取前两项即可</a:t>
            </a:r>
            <a:r>
              <a:rPr lang="en-US" altLang="zh-CN"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对象 1">
            <a:extLst>
              <a:ext uri="{FF2B5EF4-FFF2-40B4-BE49-F238E27FC236}">
                <a16:creationId xmlns:a16="http://schemas.microsoft.com/office/drawing/2014/main" id="{D3F2B486-3C56-F0A7-F696-5E57019A015F}"/>
              </a:ext>
            </a:extLst>
          </p:cNvPr>
          <p:cNvGraphicFramePr>
            <a:graphicFrameLocks noChangeAspect="1"/>
          </p:cNvGraphicFramePr>
          <p:nvPr>
            <p:extLst>
              <p:ext uri="{D42A27DB-BD31-4B8C-83A1-F6EECF244321}">
                <p14:modId xmlns:p14="http://schemas.microsoft.com/office/powerpoint/2010/main" val="2958753609"/>
              </p:ext>
            </p:extLst>
          </p:nvPr>
        </p:nvGraphicFramePr>
        <p:xfrm>
          <a:off x="2540227" y="1830618"/>
          <a:ext cx="8734425" cy="766763"/>
        </p:xfrm>
        <a:graphic>
          <a:graphicData uri="http://schemas.openxmlformats.org/presentationml/2006/ole">
            <mc:AlternateContent xmlns:mc="http://schemas.openxmlformats.org/markup-compatibility/2006">
              <mc:Choice xmlns:v="urn:schemas-microsoft-com:vml" Requires="v">
                <p:oleObj name="AxMath" r:id="rId2" imgW="4367520" imgH="383040" progId="Equation.AxMath">
                  <p:embed/>
                </p:oleObj>
              </mc:Choice>
              <mc:Fallback>
                <p:oleObj name="AxMath" r:id="rId2" imgW="4367520" imgH="383040" progId="Equation.AxMath">
                  <p:embed/>
                  <p:pic>
                    <p:nvPicPr>
                      <p:cNvPr id="10" name="对象 9">
                        <a:extLst>
                          <a:ext uri="{FF2B5EF4-FFF2-40B4-BE49-F238E27FC236}">
                            <a16:creationId xmlns:a16="http://schemas.microsoft.com/office/drawing/2014/main" id="{D6AD366A-AD4B-370C-9B54-456C1BEED728}"/>
                          </a:ext>
                        </a:extLst>
                      </p:cNvPr>
                      <p:cNvPicPr/>
                      <p:nvPr/>
                    </p:nvPicPr>
                    <p:blipFill>
                      <a:blip r:embed="rId3"/>
                      <a:stretch>
                        <a:fillRect/>
                      </a:stretch>
                    </p:blipFill>
                    <p:spPr>
                      <a:xfrm>
                        <a:off x="2540227" y="1830618"/>
                        <a:ext cx="8734425" cy="7667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C2DE971-922F-F92A-8526-2D346D0E5BFA}"/>
              </a:ext>
            </a:extLst>
          </p:cNvPr>
          <p:cNvGraphicFramePr>
            <a:graphicFrameLocks noChangeAspect="1"/>
          </p:cNvGraphicFramePr>
          <p:nvPr>
            <p:extLst>
              <p:ext uri="{D42A27DB-BD31-4B8C-83A1-F6EECF244321}">
                <p14:modId xmlns:p14="http://schemas.microsoft.com/office/powerpoint/2010/main" val="1125494506"/>
              </p:ext>
            </p:extLst>
          </p:nvPr>
        </p:nvGraphicFramePr>
        <p:xfrm>
          <a:off x="2391001" y="2749549"/>
          <a:ext cx="9032875" cy="755650"/>
        </p:xfrm>
        <a:graphic>
          <a:graphicData uri="http://schemas.openxmlformats.org/presentationml/2006/ole">
            <mc:AlternateContent xmlns:mc="http://schemas.openxmlformats.org/markup-compatibility/2006">
              <mc:Choice xmlns:v="urn:schemas-microsoft-com:vml" Requires="v">
                <p:oleObj name="AxMath" r:id="rId4" imgW="4516560" imgH="377280" progId="Equation.AxMath">
                  <p:embed/>
                </p:oleObj>
              </mc:Choice>
              <mc:Fallback>
                <p:oleObj name="AxMath" r:id="rId4" imgW="4516560" imgH="377280" progId="Equation.AxMath">
                  <p:embed/>
                  <p:pic>
                    <p:nvPicPr>
                      <p:cNvPr id="2" name="对象 1">
                        <a:extLst>
                          <a:ext uri="{FF2B5EF4-FFF2-40B4-BE49-F238E27FC236}">
                            <a16:creationId xmlns:a16="http://schemas.microsoft.com/office/drawing/2014/main" id="{D3F2B486-3C56-F0A7-F696-5E57019A015F}"/>
                          </a:ext>
                        </a:extLst>
                      </p:cNvPr>
                      <p:cNvPicPr/>
                      <p:nvPr/>
                    </p:nvPicPr>
                    <p:blipFill>
                      <a:blip r:embed="rId5"/>
                      <a:stretch>
                        <a:fillRect/>
                      </a:stretch>
                    </p:blipFill>
                    <p:spPr>
                      <a:xfrm>
                        <a:off x="2391001" y="2749549"/>
                        <a:ext cx="9032875" cy="755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9A1F8D0-4085-9A58-8DB4-8CE1E3B8BFDE}"/>
              </a:ext>
            </a:extLst>
          </p:cNvPr>
          <p:cNvGraphicFramePr>
            <a:graphicFrameLocks noChangeAspect="1"/>
          </p:cNvGraphicFramePr>
          <p:nvPr>
            <p:extLst>
              <p:ext uri="{D42A27DB-BD31-4B8C-83A1-F6EECF244321}">
                <p14:modId xmlns:p14="http://schemas.microsoft.com/office/powerpoint/2010/main" val="1330118181"/>
              </p:ext>
            </p:extLst>
          </p:nvPr>
        </p:nvGraphicFramePr>
        <p:xfrm>
          <a:off x="1990561" y="5689856"/>
          <a:ext cx="1263650" cy="806450"/>
        </p:xfrm>
        <a:graphic>
          <a:graphicData uri="http://schemas.openxmlformats.org/presentationml/2006/ole">
            <mc:AlternateContent xmlns:mc="http://schemas.openxmlformats.org/markup-compatibility/2006">
              <mc:Choice xmlns:v="urn:schemas-microsoft-com:vml" Requires="v">
                <p:oleObj name="AxMath" r:id="rId6" imgW="632520" imgH="403560" progId="Equation.AxMath">
                  <p:embed/>
                </p:oleObj>
              </mc:Choice>
              <mc:Fallback>
                <p:oleObj name="AxMath" r:id="rId6" imgW="632520" imgH="403560" progId="Equation.AxMath">
                  <p:embed/>
                  <p:pic>
                    <p:nvPicPr>
                      <p:cNvPr id="0" name=""/>
                      <p:cNvPicPr/>
                      <p:nvPr/>
                    </p:nvPicPr>
                    <p:blipFill>
                      <a:blip r:embed="rId7"/>
                      <a:stretch>
                        <a:fillRect/>
                      </a:stretch>
                    </p:blipFill>
                    <p:spPr>
                      <a:xfrm>
                        <a:off x="1990561" y="5689856"/>
                        <a:ext cx="1263650" cy="8064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4EE74A-274A-AD9B-E0F2-078E603D7334}"/>
              </a:ext>
            </a:extLst>
          </p:cNvPr>
          <p:cNvGraphicFramePr>
            <a:graphicFrameLocks noChangeAspect="1"/>
          </p:cNvGraphicFramePr>
          <p:nvPr>
            <p:extLst>
              <p:ext uri="{D42A27DB-BD31-4B8C-83A1-F6EECF244321}">
                <p14:modId xmlns:p14="http://schemas.microsoft.com/office/powerpoint/2010/main" val="3597115415"/>
              </p:ext>
            </p:extLst>
          </p:nvPr>
        </p:nvGraphicFramePr>
        <p:xfrm>
          <a:off x="3709481" y="5512590"/>
          <a:ext cx="4048125" cy="1098550"/>
        </p:xfrm>
        <a:graphic>
          <a:graphicData uri="http://schemas.openxmlformats.org/presentationml/2006/ole">
            <mc:AlternateContent xmlns:mc="http://schemas.openxmlformats.org/markup-compatibility/2006">
              <mc:Choice xmlns:v="urn:schemas-microsoft-com:vml" Requires="v">
                <p:oleObj name="AxMath" r:id="rId8" imgW="2023560" imgH="549360" progId="Equation.AxMath">
                  <p:embed/>
                </p:oleObj>
              </mc:Choice>
              <mc:Fallback>
                <p:oleObj name="AxMath" r:id="rId8" imgW="2023560" imgH="549360" progId="Equation.AxMath">
                  <p:embed/>
                  <p:pic>
                    <p:nvPicPr>
                      <p:cNvPr id="0" name=""/>
                      <p:cNvPicPr/>
                      <p:nvPr/>
                    </p:nvPicPr>
                    <p:blipFill>
                      <a:blip r:embed="rId9"/>
                      <a:stretch>
                        <a:fillRect/>
                      </a:stretch>
                    </p:blipFill>
                    <p:spPr>
                      <a:xfrm>
                        <a:off x="3709481" y="5512590"/>
                        <a:ext cx="4048125" cy="10985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B8F4423-7E8C-AEC0-B7BC-5E06CDBA73D5}"/>
              </a:ext>
            </a:extLst>
          </p:cNvPr>
          <p:cNvGraphicFramePr>
            <a:graphicFrameLocks noChangeAspect="1"/>
          </p:cNvGraphicFramePr>
          <p:nvPr>
            <p:extLst>
              <p:ext uri="{D42A27DB-BD31-4B8C-83A1-F6EECF244321}">
                <p14:modId xmlns:p14="http://schemas.microsoft.com/office/powerpoint/2010/main" val="3095852223"/>
              </p:ext>
            </p:extLst>
          </p:nvPr>
        </p:nvGraphicFramePr>
        <p:xfrm>
          <a:off x="3442955" y="4332578"/>
          <a:ext cx="3524250" cy="822325"/>
        </p:xfrm>
        <a:graphic>
          <a:graphicData uri="http://schemas.openxmlformats.org/presentationml/2006/ole">
            <mc:AlternateContent xmlns:mc="http://schemas.openxmlformats.org/markup-compatibility/2006">
              <mc:Choice xmlns:v="urn:schemas-microsoft-com:vml" Requires="v">
                <p:oleObj name="AxMath" r:id="rId10" imgW="1761480" imgH="411120" progId="Equation.AxMath">
                  <p:embed/>
                </p:oleObj>
              </mc:Choice>
              <mc:Fallback>
                <p:oleObj name="AxMath" r:id="rId10" imgW="1761480" imgH="411120" progId="Equation.AxMath">
                  <p:embed/>
                  <p:pic>
                    <p:nvPicPr>
                      <p:cNvPr id="8" name="对象 7">
                        <a:extLst>
                          <a:ext uri="{FF2B5EF4-FFF2-40B4-BE49-F238E27FC236}">
                            <a16:creationId xmlns:a16="http://schemas.microsoft.com/office/drawing/2014/main" id="{79A1F8D0-4085-9A58-8DB4-8CE1E3B8BFDE}"/>
                          </a:ext>
                        </a:extLst>
                      </p:cNvPr>
                      <p:cNvPicPr/>
                      <p:nvPr/>
                    </p:nvPicPr>
                    <p:blipFill>
                      <a:blip r:embed="rId11"/>
                      <a:stretch>
                        <a:fillRect/>
                      </a:stretch>
                    </p:blipFill>
                    <p:spPr>
                      <a:xfrm>
                        <a:off x="3442955" y="4332578"/>
                        <a:ext cx="3524250" cy="82232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12B9410-3ED4-CB8F-6A9F-DA5BAD8C2E7A}"/>
              </a:ext>
            </a:extLst>
          </p:cNvPr>
          <p:cNvGraphicFramePr>
            <a:graphicFrameLocks noChangeAspect="1"/>
          </p:cNvGraphicFramePr>
          <p:nvPr>
            <p:extLst>
              <p:ext uri="{D42A27DB-BD31-4B8C-83A1-F6EECF244321}">
                <p14:modId xmlns:p14="http://schemas.microsoft.com/office/powerpoint/2010/main" val="3454404565"/>
              </p:ext>
            </p:extLst>
          </p:nvPr>
        </p:nvGraphicFramePr>
        <p:xfrm>
          <a:off x="7597775" y="4367213"/>
          <a:ext cx="3498850" cy="704850"/>
        </p:xfrm>
        <a:graphic>
          <a:graphicData uri="http://schemas.openxmlformats.org/presentationml/2006/ole">
            <mc:AlternateContent xmlns:mc="http://schemas.openxmlformats.org/markup-compatibility/2006">
              <mc:Choice xmlns:v="urn:schemas-microsoft-com:vml" Requires="v">
                <p:oleObj name="AxMath" r:id="rId12" imgW="1748880" imgH="352800" progId="Equation.AxMath">
                  <p:embed/>
                </p:oleObj>
              </mc:Choice>
              <mc:Fallback>
                <p:oleObj name="AxMath" r:id="rId12" imgW="1748880" imgH="352800" progId="Equation.AxMath">
                  <p:embed/>
                  <p:pic>
                    <p:nvPicPr>
                      <p:cNvPr id="9" name="对象 8">
                        <a:extLst>
                          <a:ext uri="{FF2B5EF4-FFF2-40B4-BE49-F238E27FC236}">
                            <a16:creationId xmlns:a16="http://schemas.microsoft.com/office/drawing/2014/main" id="{A83B6870-E0CA-1BF5-3414-2EC9348218C0}"/>
                          </a:ext>
                        </a:extLst>
                      </p:cNvPr>
                      <p:cNvPicPr/>
                      <p:nvPr/>
                    </p:nvPicPr>
                    <p:blipFill>
                      <a:blip r:embed="rId13"/>
                      <a:stretch>
                        <a:fillRect/>
                      </a:stretch>
                    </p:blipFill>
                    <p:spPr>
                      <a:xfrm>
                        <a:off x="7597775" y="4367213"/>
                        <a:ext cx="3498850" cy="704850"/>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366448-FAAF-F18D-D6A2-681C9809A31E}"/>
              </a:ext>
            </a:extLst>
          </p:cNvPr>
          <p:cNvSpPr/>
          <p:nvPr/>
        </p:nvSpPr>
        <p:spPr>
          <a:xfrm>
            <a:off x="5803121" y="5164428"/>
            <a:ext cx="4300598" cy="584775"/>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将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维不等方差概率密度函数在圆域内的积分转化为等方差概率密度函数在椭圆内的积分</a:t>
            </a:r>
            <a:endParaRPr lang="zh-CN" sz="1600" b="1" dirty="0">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BBBE9A51-4B9E-979F-6502-4B52E3509A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711200"/>
            <a:ext cx="571360" cy="571360"/>
          </a:xfrm>
          <a:prstGeom prst="rect">
            <a:avLst/>
          </a:prstGeom>
        </p:spPr>
      </p:pic>
      <p:graphicFrame>
        <p:nvGraphicFramePr>
          <p:cNvPr id="11" name="对象 10">
            <a:extLst>
              <a:ext uri="{FF2B5EF4-FFF2-40B4-BE49-F238E27FC236}">
                <a16:creationId xmlns:a16="http://schemas.microsoft.com/office/drawing/2014/main" id="{357FA10F-C658-1630-0138-A30319B486D2}"/>
              </a:ext>
            </a:extLst>
          </p:cNvPr>
          <p:cNvGraphicFramePr>
            <a:graphicFrameLocks noChangeAspect="1"/>
          </p:cNvGraphicFramePr>
          <p:nvPr>
            <p:extLst>
              <p:ext uri="{D42A27DB-BD31-4B8C-83A1-F6EECF244321}">
                <p14:modId xmlns:p14="http://schemas.microsoft.com/office/powerpoint/2010/main" val="3431011813"/>
              </p:ext>
            </p:extLst>
          </p:nvPr>
        </p:nvGraphicFramePr>
        <p:xfrm>
          <a:off x="8372592" y="1001876"/>
          <a:ext cx="3282000" cy="424494"/>
        </p:xfrm>
        <a:graphic>
          <a:graphicData uri="http://schemas.openxmlformats.org/presentationml/2006/ole">
            <mc:AlternateContent xmlns:mc="http://schemas.openxmlformats.org/markup-compatibility/2006">
              <mc:Choice xmlns:v="urn:schemas-microsoft-com:vml" Requires="v">
                <p:oleObj name="AxMath" r:id="rId16" imgW="1829520" imgH="236520" progId="Equation.AxMath">
                  <p:embed/>
                </p:oleObj>
              </mc:Choice>
              <mc:Fallback>
                <p:oleObj name="AxMath" r:id="rId16" imgW="1829520" imgH="236520" progId="Equation.AxMath">
                  <p:embed/>
                  <p:pic>
                    <p:nvPicPr>
                      <p:cNvPr id="22" name="对象 21">
                        <a:extLst>
                          <a:ext uri="{FF2B5EF4-FFF2-40B4-BE49-F238E27FC236}">
                            <a16:creationId xmlns:a16="http://schemas.microsoft.com/office/drawing/2014/main" id="{737183E7-D9A7-FC54-FAF6-E720DDDEF33B}"/>
                          </a:ext>
                        </a:extLst>
                      </p:cNvPr>
                      <p:cNvPicPr/>
                      <p:nvPr/>
                    </p:nvPicPr>
                    <p:blipFill>
                      <a:blip r:embed="rId17"/>
                      <a:stretch>
                        <a:fillRect/>
                      </a:stretch>
                    </p:blipFill>
                    <p:spPr>
                      <a:xfrm>
                        <a:off x="8372592" y="1001876"/>
                        <a:ext cx="3282000" cy="424494"/>
                      </a:xfrm>
                      <a:prstGeom prst="rect">
                        <a:avLst/>
                      </a:prstGeom>
                      <a:ln>
                        <a:solidFill>
                          <a:srgbClr val="0000FF"/>
                        </a:solidFill>
                      </a:ln>
                    </p:spPr>
                  </p:pic>
                </p:oleObj>
              </mc:Fallback>
            </mc:AlternateContent>
          </a:graphicData>
        </a:graphic>
      </p:graphicFrame>
      <p:graphicFrame>
        <p:nvGraphicFramePr>
          <p:cNvPr id="7" name="对象 6">
            <a:extLst>
              <a:ext uri="{FF2B5EF4-FFF2-40B4-BE49-F238E27FC236}">
                <a16:creationId xmlns:a16="http://schemas.microsoft.com/office/drawing/2014/main" id="{E1E0527B-B806-9C06-1469-8C278986DFB3}"/>
              </a:ext>
            </a:extLst>
          </p:cNvPr>
          <p:cNvGraphicFramePr>
            <a:graphicFrameLocks noChangeAspect="1"/>
          </p:cNvGraphicFramePr>
          <p:nvPr>
            <p:extLst>
              <p:ext uri="{D42A27DB-BD31-4B8C-83A1-F6EECF244321}">
                <p14:modId xmlns:p14="http://schemas.microsoft.com/office/powerpoint/2010/main" val="3454404565"/>
              </p:ext>
            </p:extLst>
          </p:nvPr>
        </p:nvGraphicFramePr>
        <p:xfrm>
          <a:off x="8354294" y="5827746"/>
          <a:ext cx="3498850" cy="704850"/>
        </p:xfrm>
        <a:graphic>
          <a:graphicData uri="http://schemas.openxmlformats.org/presentationml/2006/ole">
            <mc:AlternateContent xmlns:mc="http://schemas.openxmlformats.org/markup-compatibility/2006">
              <mc:Choice xmlns:v="urn:schemas-microsoft-com:vml" Requires="v">
                <p:oleObj name="AxMath" r:id="rId18" imgW="1748880" imgH="352800" progId="Equation.AxMath">
                  <p:embed/>
                </p:oleObj>
              </mc:Choice>
              <mc:Fallback>
                <p:oleObj name="AxMath" r:id="rId18" imgW="1748880" imgH="352800" progId="Equation.AxMath">
                  <p:embed/>
                  <p:pic>
                    <p:nvPicPr>
                      <p:cNvPr id="13" name="对象 12">
                        <a:extLst>
                          <a:ext uri="{FF2B5EF4-FFF2-40B4-BE49-F238E27FC236}">
                            <a16:creationId xmlns:a16="http://schemas.microsoft.com/office/drawing/2014/main" id="{612B9410-3ED4-CB8F-6A9F-DA5BAD8C2E7A}"/>
                          </a:ext>
                        </a:extLst>
                      </p:cNvPr>
                      <p:cNvPicPr/>
                      <p:nvPr/>
                    </p:nvPicPr>
                    <p:blipFill>
                      <a:blip r:embed="rId13"/>
                      <a:stretch>
                        <a:fillRect/>
                      </a:stretch>
                    </p:blipFill>
                    <p:spPr>
                      <a:xfrm>
                        <a:off x="8354294" y="5827746"/>
                        <a:ext cx="3498850" cy="704850"/>
                      </a:xfrm>
                      <a:prstGeom prst="rect">
                        <a:avLst/>
                      </a:prstGeom>
                    </p:spPr>
                  </p:pic>
                </p:oleObj>
              </mc:Fallback>
            </mc:AlternateContent>
          </a:graphicData>
        </a:graphic>
      </p:graphicFrame>
    </p:spTree>
    <p:extLst>
      <p:ext uri="{BB962C8B-B14F-4D97-AF65-F5344CB8AC3E}">
        <p14:creationId xmlns:p14="http://schemas.microsoft.com/office/powerpoint/2010/main" val="384363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79704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随着位置误差的增大，碰撞概率值</a:t>
            </a:r>
            <a:r>
              <a:rPr lang="zh-CN" altLang="en-US" sz="2000" b="1" dirty="0">
                <a:solidFill>
                  <a:srgbClr val="0000FF"/>
                </a:solidFill>
                <a:latin typeface="微软雅黑" panose="020B0503020204020204" pitchFamily="34" charset="-122"/>
                <a:ea typeface="微软雅黑" panose="020B0503020204020204" pitchFamily="34" charset="-122"/>
                <a:sym typeface="+mn-ea"/>
              </a:rPr>
              <a:t>先增大然后减小</a:t>
            </a:r>
            <a:r>
              <a:rPr lang="zh-CN" altLang="en-US" sz="2000" b="1" dirty="0">
                <a:solidFill>
                  <a:schemeClr val="tx1"/>
                </a:solidFill>
                <a:latin typeface="微软雅黑" panose="020B0503020204020204" pitchFamily="34" charset="-122"/>
                <a:ea typeface="微软雅黑" panose="020B0503020204020204" pitchFamily="34" charset="-122"/>
                <a:sym typeface="+mn-ea"/>
              </a:rPr>
              <a:t>，在某处达到最大值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4" name="图片 3" descr="Pc-sigmau曲线图（5：1：1）">
            <a:extLst>
              <a:ext uri="{FF2B5EF4-FFF2-40B4-BE49-F238E27FC236}">
                <a16:creationId xmlns:a16="http://schemas.microsoft.com/office/drawing/2014/main" id="{7416BFF1-D9FD-7957-4392-1A7B247B70D2}"/>
              </a:ext>
            </a:extLst>
          </p:cNvPr>
          <p:cNvPicPr>
            <a:picLocks noChangeAspect="1"/>
          </p:cNvPicPr>
          <p:nvPr/>
        </p:nvPicPr>
        <p:blipFill>
          <a:blip r:embed="rId2"/>
          <a:stretch>
            <a:fillRect/>
          </a:stretch>
        </p:blipFill>
        <p:spPr>
          <a:xfrm>
            <a:off x="3928336" y="2368486"/>
            <a:ext cx="5167214" cy="3644776"/>
          </a:xfrm>
          <a:prstGeom prst="rect">
            <a:avLst/>
          </a:prstGeom>
          <a:noFill/>
          <a:ln>
            <a:noFill/>
          </a:ln>
        </p:spPr>
      </p:pic>
      <p:sp>
        <p:nvSpPr>
          <p:cNvPr id="6" name="矩形 5">
            <a:extLst>
              <a:ext uri="{FF2B5EF4-FFF2-40B4-BE49-F238E27FC236}">
                <a16:creationId xmlns:a16="http://schemas.microsoft.com/office/drawing/2014/main" id="{21A43805-9201-6C5F-A99F-B85AF7B6BA0D}"/>
              </a:ext>
            </a:extLst>
          </p:cNvPr>
          <p:cNvSpPr/>
          <p:nvPr/>
        </p:nvSpPr>
        <p:spPr>
          <a:xfrm>
            <a:off x="280682" y="2492332"/>
            <a:ext cx="3452074" cy="1698542"/>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位置误差越小 目标轨道的精度越高，</a:t>
            </a:r>
            <a:r>
              <a:rPr lang="zh-CN" altLang="en-US" sz="1600" b="1" dirty="0">
                <a:latin typeface="微软雅黑" panose="020B0503020204020204" pitchFamily="34" charset="-122"/>
                <a:ea typeface="微软雅黑" panose="020B0503020204020204" pitchFamily="34" charset="-122"/>
              </a:rPr>
              <a:t>对尺寸大小一定而</a:t>
            </a:r>
            <a:r>
              <a:rPr lang="zh-CN" altLang="en-US" sz="1600" b="1" dirty="0">
                <a:solidFill>
                  <a:srgbClr val="0000FF"/>
                </a:solidFill>
                <a:latin typeface="微软雅黑" panose="020B0503020204020204" pitchFamily="34" charset="-122"/>
                <a:ea typeface="微软雅黑" panose="020B0503020204020204" pitchFamily="34" charset="-122"/>
              </a:rPr>
              <a:t>相对距离较大</a:t>
            </a:r>
            <a:r>
              <a:rPr lang="zh-CN" altLang="en-US" sz="1600" b="1" dirty="0">
                <a:latin typeface="微软雅黑" panose="020B0503020204020204" pitchFamily="34" charset="-122"/>
                <a:ea typeface="微软雅黑" panose="020B0503020204020204" pitchFamily="34" charset="-122"/>
              </a:rPr>
              <a:t>的交会事件发生</a:t>
            </a:r>
            <a:r>
              <a:rPr lang="zh-CN" altLang="en-US" sz="1600" b="1" dirty="0">
                <a:solidFill>
                  <a:srgbClr val="0000FF"/>
                </a:solidFill>
                <a:latin typeface="微软雅黑" panose="020B0503020204020204" pitchFamily="34" charset="-122"/>
                <a:ea typeface="微软雅黑" panose="020B0503020204020204" pitchFamily="34" charset="-122"/>
              </a:rPr>
              <a:t>碰撞的可能性越小</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1600" b="1" dirty="0">
                <a:solidFill>
                  <a:srgbClr val="0000FF"/>
                </a:solidFill>
                <a:latin typeface="微软雅黑" panose="020B0503020204020204" pitchFamily="34" charset="-122"/>
                <a:ea typeface="微软雅黑" panose="020B0503020204020204" pitchFamily="34" charset="-122"/>
              </a:rPr>
              <a:t>随着位置误差增大 碰撞危险增大</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DBA85C-E8EF-F289-F1D7-1D62C980E441}"/>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pic>
        <p:nvPicPr>
          <p:cNvPr id="9" name="图片 8" descr="图片包含 公司名称&#10;&#10;描述已自动生成">
            <a:extLst>
              <a:ext uri="{FF2B5EF4-FFF2-40B4-BE49-F238E27FC236}">
                <a16:creationId xmlns:a16="http://schemas.microsoft.com/office/drawing/2014/main" id="{C4582ACE-96ED-D5B5-485B-D25565407F83}"/>
              </a:ext>
            </a:extLst>
          </p:cNvPr>
          <p:cNvPicPr/>
          <p:nvPr/>
        </p:nvPicPr>
        <p:blipFill rotWithShape="1">
          <a:blip r:embed="rId5"/>
          <a:srcRect l="21712" t="2143" r="17697" b="22402"/>
          <a:stretch>
            <a:fillRect/>
          </a:stretch>
        </p:blipFill>
        <p:spPr>
          <a:xfrm>
            <a:off x="120923" y="4483527"/>
            <a:ext cx="4772352" cy="2101843"/>
          </a:xfrm>
          <a:prstGeom prst="rect">
            <a:avLst/>
          </a:prstGeom>
        </p:spPr>
      </p:pic>
    </p:spTree>
    <p:extLst>
      <p:ext uri="{BB962C8B-B14F-4D97-AF65-F5344CB8AC3E}">
        <p14:creationId xmlns:p14="http://schemas.microsoft.com/office/powerpoint/2010/main" val="2950854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2587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最大碰撞概率的理解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考虑两个均值位置相撞</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位置误差为</a:t>
            </a:r>
            <a:r>
              <a:rPr lang="en-US" altLang="zh-CN" sz="2000" b="1" dirty="0">
                <a:solidFill>
                  <a:schemeClr val="tx1"/>
                </a:solidFill>
                <a:latin typeface="微软雅黑" panose="020B0503020204020204" pitchFamily="34" charset="-122"/>
                <a:ea typeface="微软雅黑" panose="020B0503020204020204" pitchFamily="34" charset="-122"/>
                <a:sym typeface="+mn-ea"/>
              </a:rPr>
              <a:t>0</a:t>
            </a:r>
            <a:r>
              <a:rPr lang="zh-CN" altLang="en-US" sz="2000" b="1" dirty="0">
                <a:solidFill>
                  <a:schemeClr val="tx1"/>
                </a:solidFill>
                <a:latin typeface="微软雅黑" panose="020B0503020204020204" pitchFamily="34" charset="-122"/>
                <a:ea typeface="微软雅黑" panose="020B0503020204020204" pitchFamily="34" charset="-122"/>
                <a:sym typeface="+mn-ea"/>
              </a:rPr>
              <a:t>时，碰撞概率为最大值</a:t>
            </a:r>
            <a:r>
              <a:rPr lang="en-US" altLang="zh-CN" sz="2000" b="1" dirty="0">
                <a:solidFill>
                  <a:schemeClr val="tx1"/>
                </a:solidFill>
                <a:latin typeface="微软雅黑" panose="020B0503020204020204" pitchFamily="34" charset="-122"/>
                <a:ea typeface="微软雅黑" panose="020B0503020204020204" pitchFamily="34" charset="-122"/>
                <a:sym typeface="+mn-ea"/>
              </a:rPr>
              <a:t>1</a:t>
            </a: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形 1" descr="困惑的脸轮廓 纯色填充">
            <a:extLst>
              <a:ext uri="{FF2B5EF4-FFF2-40B4-BE49-F238E27FC236}">
                <a16:creationId xmlns:a16="http://schemas.microsoft.com/office/drawing/2014/main" id="{085628DC-D887-27DF-81FA-AB3C2BA7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10" name="图片 9">
            <a:extLst>
              <a:ext uri="{FF2B5EF4-FFF2-40B4-BE49-F238E27FC236}">
                <a16:creationId xmlns:a16="http://schemas.microsoft.com/office/drawing/2014/main" id="{754BC0FD-E40B-DA49-7CDF-194B6FF7A161}"/>
              </a:ext>
            </a:extLst>
          </p:cNvPr>
          <p:cNvPicPr>
            <a:picLocks noChangeAspect="1"/>
          </p:cNvPicPr>
          <p:nvPr/>
        </p:nvPicPr>
        <p:blipFill>
          <a:blip r:embed="rId4"/>
          <a:stretch>
            <a:fillRect/>
          </a:stretch>
        </p:blipFill>
        <p:spPr>
          <a:xfrm>
            <a:off x="2983468" y="2857648"/>
            <a:ext cx="4616036" cy="3589781"/>
          </a:xfrm>
          <a:prstGeom prst="rect">
            <a:avLst/>
          </a:prstGeom>
        </p:spPr>
      </p:pic>
      <p:pic>
        <p:nvPicPr>
          <p:cNvPr id="6" name="图片 5" descr="Pc-sigmau曲线图（5：1：1）">
            <a:extLst>
              <a:ext uri="{FF2B5EF4-FFF2-40B4-BE49-F238E27FC236}">
                <a16:creationId xmlns:a16="http://schemas.microsoft.com/office/drawing/2014/main" id="{15BFADB2-739E-DD99-418A-DA1252B912E6}"/>
              </a:ext>
            </a:extLst>
          </p:cNvPr>
          <p:cNvPicPr>
            <a:picLocks noChangeAspect="1"/>
          </p:cNvPicPr>
          <p:nvPr/>
        </p:nvPicPr>
        <p:blipFill>
          <a:blip r:embed="rId5"/>
          <a:stretch>
            <a:fillRect/>
          </a:stretch>
        </p:blipFill>
        <p:spPr>
          <a:xfrm>
            <a:off x="8531058" y="1163105"/>
            <a:ext cx="3376593" cy="2381733"/>
          </a:xfrm>
          <a:prstGeom prst="rect">
            <a:avLst/>
          </a:prstGeom>
          <a:noFill/>
          <a:ln>
            <a:noFill/>
          </a:ln>
        </p:spPr>
      </p:pic>
      <p:sp>
        <p:nvSpPr>
          <p:cNvPr id="7" name="矩形 6">
            <a:extLst>
              <a:ext uri="{FF2B5EF4-FFF2-40B4-BE49-F238E27FC236}">
                <a16:creationId xmlns:a16="http://schemas.microsoft.com/office/drawing/2014/main" id="{9DE985E3-E268-1D41-0EE3-764561338C8E}"/>
              </a:ext>
            </a:extLst>
          </p:cNvPr>
          <p:cNvSpPr/>
          <p:nvPr/>
        </p:nvSpPr>
        <p:spPr>
          <a:xfrm>
            <a:off x="9095550" y="3849561"/>
            <a:ext cx="2884042" cy="1692258"/>
          </a:xfrm>
          <a:prstGeom prst="rect">
            <a:avLst/>
          </a:prstGeom>
        </p:spPr>
        <p:txBody>
          <a:bodyPr wrap="square">
            <a:spAutoFit/>
          </a:bodyPr>
          <a:lstStyle/>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由误差增大引起的“概率衰减”</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20000"/>
              </a:lnSpc>
              <a:spcBef>
                <a:spcPts val="1200"/>
              </a:spcBef>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说明</a:t>
            </a:r>
            <a:r>
              <a:rPr lang="zh-CN" altLang="en-US" sz="2000" b="1" strike="dblStrike" dirty="0">
                <a:solidFill>
                  <a:srgbClr val="FF0000"/>
                </a:solidFill>
                <a:latin typeface="微软雅黑" panose="020B0503020204020204" pitchFamily="34" charset="-122"/>
                <a:ea typeface="微软雅黑" panose="020B0503020204020204" pitchFamily="34" charset="-122"/>
              </a:rPr>
              <a:t> 碰撞危险减小 </a:t>
            </a:r>
            <a:r>
              <a:rPr lang="zh-CN" altLang="en-US" sz="2000" b="1" dirty="0">
                <a:solidFill>
                  <a:srgbClr val="0000FF"/>
                </a:solidFill>
                <a:latin typeface="微软雅黑" panose="020B0503020204020204" pitchFamily="34" charset="-122"/>
                <a:ea typeface="微软雅黑" panose="020B0503020204020204" pitchFamily="34" charset="-122"/>
              </a:rPr>
              <a:t>对此次交会认识不足</a:t>
            </a:r>
            <a:endParaRPr 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117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9363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最大碰撞概率近似表达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考虑</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取</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极大值处</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105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当                          有</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对象 7">
            <a:extLst>
              <a:ext uri="{FF2B5EF4-FFF2-40B4-BE49-F238E27FC236}">
                <a16:creationId xmlns:a16="http://schemas.microsoft.com/office/drawing/2014/main" id="{B0ED9675-5C61-A877-62AB-000FDAB9219D}"/>
              </a:ext>
            </a:extLst>
          </p:cNvPr>
          <p:cNvGraphicFramePr>
            <a:graphicFrameLocks noChangeAspect="1"/>
          </p:cNvGraphicFramePr>
          <p:nvPr>
            <p:extLst>
              <p:ext uri="{D42A27DB-BD31-4B8C-83A1-F6EECF244321}">
                <p14:modId xmlns:p14="http://schemas.microsoft.com/office/powerpoint/2010/main" val="3357299465"/>
              </p:ext>
            </p:extLst>
          </p:nvPr>
        </p:nvGraphicFramePr>
        <p:xfrm>
          <a:off x="2106613" y="1743075"/>
          <a:ext cx="5553075" cy="704850"/>
        </p:xfrm>
        <a:graphic>
          <a:graphicData uri="http://schemas.openxmlformats.org/presentationml/2006/ole">
            <mc:AlternateContent xmlns:mc="http://schemas.openxmlformats.org/markup-compatibility/2006">
              <mc:Choice xmlns:v="urn:schemas-microsoft-com:vml" Requires="v">
                <p:oleObj name="AxMath" r:id="rId2" imgW="2775960" imgH="352800" progId="Equation.AxMath">
                  <p:embed/>
                </p:oleObj>
              </mc:Choice>
              <mc:Fallback>
                <p:oleObj name="AxMath" r:id="rId2" imgW="2775960" imgH="352800" progId="Equation.AxMath">
                  <p:embed/>
                  <p:pic>
                    <p:nvPicPr>
                      <p:cNvPr id="10" name="对象 9">
                        <a:extLst>
                          <a:ext uri="{FF2B5EF4-FFF2-40B4-BE49-F238E27FC236}">
                            <a16:creationId xmlns:a16="http://schemas.microsoft.com/office/drawing/2014/main" id="{C04EE74A-274A-AD9B-E0F2-078E603D7334}"/>
                          </a:ext>
                        </a:extLst>
                      </p:cNvPr>
                      <p:cNvPicPr/>
                      <p:nvPr/>
                    </p:nvPicPr>
                    <p:blipFill>
                      <a:blip r:embed="rId3"/>
                      <a:stretch>
                        <a:fillRect/>
                      </a:stretch>
                    </p:blipFill>
                    <p:spPr>
                      <a:xfrm>
                        <a:off x="2106613" y="1743075"/>
                        <a:ext cx="5553075" cy="70485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0A71E2-10D1-A4D4-66ED-38BC071736DD}"/>
              </a:ext>
            </a:extLst>
          </p:cNvPr>
          <p:cNvGraphicFramePr>
            <a:graphicFrameLocks noChangeAspect="1"/>
          </p:cNvGraphicFramePr>
          <p:nvPr>
            <p:extLst>
              <p:ext uri="{D42A27DB-BD31-4B8C-83A1-F6EECF244321}">
                <p14:modId xmlns:p14="http://schemas.microsoft.com/office/powerpoint/2010/main" val="2147614160"/>
              </p:ext>
            </p:extLst>
          </p:nvPr>
        </p:nvGraphicFramePr>
        <p:xfrm>
          <a:off x="2730500" y="3443288"/>
          <a:ext cx="4006850" cy="717550"/>
        </p:xfrm>
        <a:graphic>
          <a:graphicData uri="http://schemas.openxmlformats.org/presentationml/2006/ole">
            <mc:AlternateContent xmlns:mc="http://schemas.openxmlformats.org/markup-compatibility/2006">
              <mc:Choice xmlns:v="urn:schemas-microsoft-com:vml" Requires="v">
                <p:oleObj name="AxMath" r:id="rId4" imgW="2003040" imgH="359280" progId="Equation.AxMath">
                  <p:embed/>
                </p:oleObj>
              </mc:Choice>
              <mc:Fallback>
                <p:oleObj name="AxMath" r:id="rId4" imgW="2003040" imgH="359280" progId="Equation.AxMath">
                  <p:embed/>
                  <p:pic>
                    <p:nvPicPr>
                      <p:cNvPr id="8" name="对象 7">
                        <a:extLst>
                          <a:ext uri="{FF2B5EF4-FFF2-40B4-BE49-F238E27FC236}">
                            <a16:creationId xmlns:a16="http://schemas.microsoft.com/office/drawing/2014/main" id="{B0ED9675-5C61-A877-62AB-000FDAB9219D}"/>
                          </a:ext>
                        </a:extLst>
                      </p:cNvPr>
                      <p:cNvPicPr/>
                      <p:nvPr/>
                    </p:nvPicPr>
                    <p:blipFill>
                      <a:blip r:embed="rId5"/>
                      <a:stretch>
                        <a:fillRect/>
                      </a:stretch>
                    </p:blipFill>
                    <p:spPr>
                      <a:xfrm>
                        <a:off x="2730500" y="3443288"/>
                        <a:ext cx="4006850" cy="7175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3076A55-04B5-4616-77AE-BC68630FEBE0}"/>
              </a:ext>
            </a:extLst>
          </p:cNvPr>
          <p:cNvGraphicFramePr>
            <a:graphicFrameLocks noChangeAspect="1"/>
          </p:cNvGraphicFramePr>
          <p:nvPr>
            <p:extLst>
              <p:ext uri="{D42A27DB-BD31-4B8C-83A1-F6EECF244321}">
                <p14:modId xmlns:p14="http://schemas.microsoft.com/office/powerpoint/2010/main" val="122993698"/>
              </p:ext>
            </p:extLst>
          </p:nvPr>
        </p:nvGraphicFramePr>
        <p:xfrm>
          <a:off x="1843088" y="2455863"/>
          <a:ext cx="2625725" cy="384175"/>
        </p:xfrm>
        <a:graphic>
          <a:graphicData uri="http://schemas.openxmlformats.org/presentationml/2006/ole">
            <mc:AlternateContent xmlns:mc="http://schemas.openxmlformats.org/markup-compatibility/2006">
              <mc:Choice xmlns:v="urn:schemas-microsoft-com:vml" Requires="v">
                <p:oleObj name="AxMath" r:id="rId6" imgW="1312920" imgH="192240" progId="Equation.AxMath">
                  <p:embed/>
                </p:oleObj>
              </mc:Choice>
              <mc:Fallback>
                <p:oleObj name="AxMath" r:id="rId6" imgW="1312920" imgH="192240" progId="Equation.AxMath">
                  <p:embed/>
                  <p:pic>
                    <p:nvPicPr>
                      <p:cNvPr id="0" name=""/>
                      <p:cNvPicPr/>
                      <p:nvPr/>
                    </p:nvPicPr>
                    <p:blipFill>
                      <a:blip r:embed="rId7"/>
                      <a:stretch>
                        <a:fillRect/>
                      </a:stretch>
                    </p:blipFill>
                    <p:spPr>
                      <a:xfrm>
                        <a:off x="1843088" y="2455863"/>
                        <a:ext cx="2625725" cy="3841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424B0E-D911-07BF-2C86-58364A18CFE2}"/>
              </a:ext>
            </a:extLst>
          </p:cNvPr>
          <p:cNvGraphicFramePr>
            <a:graphicFrameLocks noChangeAspect="1"/>
          </p:cNvGraphicFramePr>
          <p:nvPr>
            <p:extLst>
              <p:ext uri="{D42A27DB-BD31-4B8C-83A1-F6EECF244321}">
                <p14:modId xmlns:p14="http://schemas.microsoft.com/office/powerpoint/2010/main" val="3386819348"/>
              </p:ext>
            </p:extLst>
          </p:nvPr>
        </p:nvGraphicFramePr>
        <p:xfrm>
          <a:off x="1940756" y="4171256"/>
          <a:ext cx="1660525" cy="901700"/>
        </p:xfrm>
        <a:graphic>
          <a:graphicData uri="http://schemas.openxmlformats.org/presentationml/2006/ole">
            <mc:AlternateContent xmlns:mc="http://schemas.openxmlformats.org/markup-compatibility/2006">
              <mc:Choice xmlns:v="urn:schemas-microsoft-com:vml" Requires="v">
                <p:oleObj name="AxMath" r:id="rId8" imgW="830160" imgH="450360" progId="Equation.AxMath">
                  <p:embed/>
                </p:oleObj>
              </mc:Choice>
              <mc:Fallback>
                <p:oleObj name="AxMath" r:id="rId8" imgW="830160" imgH="450360" progId="Equation.AxMath">
                  <p:embed/>
                  <p:pic>
                    <p:nvPicPr>
                      <p:cNvPr id="0" name=""/>
                      <p:cNvPicPr/>
                      <p:nvPr/>
                    </p:nvPicPr>
                    <p:blipFill>
                      <a:blip r:embed="rId9"/>
                      <a:stretch>
                        <a:fillRect/>
                      </a:stretch>
                    </p:blipFill>
                    <p:spPr>
                      <a:xfrm>
                        <a:off x="1940756" y="4171256"/>
                        <a:ext cx="1660525" cy="901700"/>
                      </a:xfrm>
                      <a:prstGeom prst="rect">
                        <a:avLst/>
                      </a:prstGeom>
                    </p:spPr>
                  </p:pic>
                </p:oleObj>
              </mc:Fallback>
            </mc:AlternateContent>
          </a:graphicData>
        </a:graphic>
      </p:graphicFrame>
      <p:pic>
        <p:nvPicPr>
          <p:cNvPr id="17" name="图形 16" descr="紧张的脸轮廓 纯色填充">
            <a:extLst>
              <a:ext uri="{FF2B5EF4-FFF2-40B4-BE49-F238E27FC236}">
                <a16:creationId xmlns:a16="http://schemas.microsoft.com/office/drawing/2014/main" id="{F491B28D-685C-6B9F-D472-A1B806BAF6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711200"/>
            <a:ext cx="571360" cy="571360"/>
          </a:xfrm>
          <a:prstGeom prst="rect">
            <a:avLst/>
          </a:prstGeom>
        </p:spPr>
      </p:pic>
      <p:graphicFrame>
        <p:nvGraphicFramePr>
          <p:cNvPr id="18" name="对象 17">
            <a:extLst>
              <a:ext uri="{FF2B5EF4-FFF2-40B4-BE49-F238E27FC236}">
                <a16:creationId xmlns:a16="http://schemas.microsoft.com/office/drawing/2014/main" id="{71B9DF82-507F-6286-58F7-C9CEB30BA0DF}"/>
              </a:ext>
            </a:extLst>
          </p:cNvPr>
          <p:cNvGraphicFramePr>
            <a:graphicFrameLocks noChangeAspect="1"/>
          </p:cNvGraphicFramePr>
          <p:nvPr>
            <p:extLst>
              <p:ext uri="{D42A27DB-BD31-4B8C-83A1-F6EECF244321}">
                <p14:modId xmlns:p14="http://schemas.microsoft.com/office/powerpoint/2010/main" val="246438379"/>
              </p:ext>
            </p:extLst>
          </p:nvPr>
        </p:nvGraphicFramePr>
        <p:xfrm>
          <a:off x="4468813" y="4176713"/>
          <a:ext cx="2987675" cy="711200"/>
        </p:xfrm>
        <a:graphic>
          <a:graphicData uri="http://schemas.openxmlformats.org/presentationml/2006/ole">
            <mc:AlternateContent xmlns:mc="http://schemas.openxmlformats.org/markup-compatibility/2006">
              <mc:Choice xmlns:v="urn:schemas-microsoft-com:vml" Requires="v">
                <p:oleObj name="AxMath" r:id="rId12" imgW="1493280" imgH="356040" progId="Equation.AxMath">
                  <p:embed/>
                </p:oleObj>
              </mc:Choice>
              <mc:Fallback>
                <p:oleObj name="AxMath" r:id="rId12" imgW="1493280" imgH="356040" progId="Equation.AxMath">
                  <p:embed/>
                  <p:pic>
                    <p:nvPicPr>
                      <p:cNvPr id="0" name=""/>
                      <p:cNvPicPr/>
                      <p:nvPr/>
                    </p:nvPicPr>
                    <p:blipFill>
                      <a:blip r:embed="rId13"/>
                      <a:stretch>
                        <a:fillRect/>
                      </a:stretch>
                    </p:blipFill>
                    <p:spPr>
                      <a:xfrm>
                        <a:off x="4468813" y="4176713"/>
                        <a:ext cx="2987675" cy="7112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A89C57E0-FF26-D7EE-8B49-89EBF1D894FA}"/>
              </a:ext>
            </a:extLst>
          </p:cNvPr>
          <p:cNvSpPr/>
          <p:nvPr/>
        </p:nvSpPr>
        <p:spPr>
          <a:xfrm>
            <a:off x="4237715" y="4971489"/>
            <a:ext cx="2987675" cy="692497"/>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近似值，可用于快速判断</a:t>
            </a:r>
            <a:endParaRPr lang="en-US" altLang="zh-CN" b="1" dirty="0">
              <a:solidFill>
                <a:srgbClr val="0000FF"/>
              </a:solidFill>
              <a:latin typeface="微软雅黑" panose="020B0503020204020204" pitchFamily="34" charset="-122"/>
              <a:ea typeface="微软雅黑" panose="020B0503020204020204" pitchFamily="34" charset="-122"/>
            </a:endParaRPr>
          </a:p>
          <a:p>
            <a:pPr algn="ctr" fontAlgn="auto">
              <a:spcBef>
                <a:spcPts val="600"/>
              </a:spcBef>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注意编程时的写法，防溢出</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029C08B-81EC-583B-B166-934976F11CE0}"/>
              </a:ext>
            </a:extLst>
          </p:cNvPr>
          <p:cNvPicPr>
            <a:picLocks noChangeAspect="1"/>
          </p:cNvPicPr>
          <p:nvPr/>
        </p:nvPicPr>
        <p:blipFill>
          <a:blip r:embed="rId14"/>
          <a:stretch>
            <a:fillRect/>
          </a:stretch>
        </p:blipFill>
        <p:spPr>
          <a:xfrm>
            <a:off x="8531059" y="3715495"/>
            <a:ext cx="3376593" cy="2625896"/>
          </a:xfrm>
          <a:prstGeom prst="rect">
            <a:avLst/>
          </a:prstGeom>
        </p:spPr>
      </p:pic>
      <p:sp>
        <p:nvSpPr>
          <p:cNvPr id="6" name="矩形 5">
            <a:extLst>
              <a:ext uri="{FF2B5EF4-FFF2-40B4-BE49-F238E27FC236}">
                <a16:creationId xmlns:a16="http://schemas.microsoft.com/office/drawing/2014/main" id="{050B33D2-7FC9-039A-6CD1-A7C74DE4DE89}"/>
              </a:ext>
            </a:extLst>
          </p:cNvPr>
          <p:cNvSpPr/>
          <p:nvPr/>
        </p:nvSpPr>
        <p:spPr>
          <a:xfrm>
            <a:off x="904976" y="5694462"/>
            <a:ext cx="6188204" cy="878830"/>
          </a:xfrm>
          <a:prstGeom prst="rect">
            <a:avLst/>
          </a:prstGeom>
        </p:spPr>
        <p:txBody>
          <a:bodyPr wrap="square">
            <a:spAutoFit/>
          </a:bodyPr>
          <a:lstStyle/>
          <a:p>
            <a:pPr marL="539750" indent="-539750" fontAlgn="auto">
              <a:lnSpc>
                <a:spcPct val="120000"/>
              </a:lnSpc>
              <a:spcBef>
                <a:spcPts val="1200"/>
              </a:spcBef>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a:t>
            </a:r>
            <a:r>
              <a:rPr lang="zh-CN" altLang="en-US" sz="2000" b="1" dirty="0">
                <a:solidFill>
                  <a:srgbClr val="FF0000"/>
                </a:solidFill>
                <a:latin typeface="微软雅黑" panose="020B0503020204020204" pitchFamily="34" charset="-122"/>
                <a:ea typeface="微软雅黑" panose="020B0503020204020204" pitchFamily="34" charset="-122"/>
              </a:rPr>
              <a:t>：当碰撞概率在最大碰撞概率右侧时，能不能用“最大碰撞概率”值来表征或间接表征碰撞风险？</a:t>
            </a:r>
            <a:endParaRPr lang="zh-CN" altLang="en-US" dirty="0">
              <a:solidFill>
                <a:srgbClr val="FF0000"/>
              </a:solidFill>
            </a:endParaRPr>
          </a:p>
        </p:txBody>
      </p:sp>
      <p:pic>
        <p:nvPicPr>
          <p:cNvPr id="7" name="图片 6" descr="Pc-sigmau曲线图（5：1：1）">
            <a:extLst>
              <a:ext uri="{FF2B5EF4-FFF2-40B4-BE49-F238E27FC236}">
                <a16:creationId xmlns:a16="http://schemas.microsoft.com/office/drawing/2014/main" id="{66FB0BB7-BFAC-FA1F-99D2-63114820D8C7}"/>
              </a:ext>
            </a:extLst>
          </p:cNvPr>
          <p:cNvPicPr>
            <a:picLocks noChangeAspect="1"/>
          </p:cNvPicPr>
          <p:nvPr/>
        </p:nvPicPr>
        <p:blipFill>
          <a:blip r:embed="rId15"/>
          <a:stretch>
            <a:fillRect/>
          </a:stretch>
        </p:blipFill>
        <p:spPr>
          <a:xfrm>
            <a:off x="8531058" y="1163105"/>
            <a:ext cx="3376593" cy="2381733"/>
          </a:xfrm>
          <a:prstGeom prst="rect">
            <a:avLst/>
          </a:prstGeom>
          <a:noFill/>
          <a:ln>
            <a:noFill/>
          </a:ln>
        </p:spPr>
      </p:pic>
      <p:graphicFrame>
        <p:nvGraphicFramePr>
          <p:cNvPr id="10" name="对象 9">
            <a:extLst>
              <a:ext uri="{FF2B5EF4-FFF2-40B4-BE49-F238E27FC236}">
                <a16:creationId xmlns:a16="http://schemas.microsoft.com/office/drawing/2014/main" id="{60E46199-D3D9-2E1A-94FB-84BF4D558D9A}"/>
              </a:ext>
            </a:extLst>
          </p:cNvPr>
          <p:cNvGraphicFramePr>
            <a:graphicFrameLocks noChangeAspect="1"/>
          </p:cNvGraphicFramePr>
          <p:nvPr>
            <p:extLst>
              <p:ext uri="{D42A27DB-BD31-4B8C-83A1-F6EECF244321}">
                <p14:modId xmlns:p14="http://schemas.microsoft.com/office/powerpoint/2010/main" val="388530052"/>
              </p:ext>
            </p:extLst>
          </p:nvPr>
        </p:nvGraphicFramePr>
        <p:xfrm>
          <a:off x="1846263" y="2970213"/>
          <a:ext cx="2587625" cy="400050"/>
        </p:xfrm>
        <a:graphic>
          <a:graphicData uri="http://schemas.openxmlformats.org/presentationml/2006/ole">
            <mc:AlternateContent xmlns:mc="http://schemas.openxmlformats.org/markup-compatibility/2006">
              <mc:Choice xmlns:v="urn:schemas-microsoft-com:vml" Requires="v">
                <p:oleObj name="AxMath" r:id="rId16" imgW="1294200" imgH="199800" progId="Equation.AxMath">
                  <p:embed/>
                </p:oleObj>
              </mc:Choice>
              <mc:Fallback>
                <p:oleObj name="AxMath" r:id="rId16" imgW="1294200" imgH="199800" progId="Equation.AxMath">
                  <p:embed/>
                  <p:pic>
                    <p:nvPicPr>
                      <p:cNvPr id="14" name="对象 13">
                        <a:extLst>
                          <a:ext uri="{FF2B5EF4-FFF2-40B4-BE49-F238E27FC236}">
                            <a16:creationId xmlns:a16="http://schemas.microsoft.com/office/drawing/2014/main" id="{5E0A71E2-10D1-A4D4-66ED-38BC071736DD}"/>
                          </a:ext>
                        </a:extLst>
                      </p:cNvPr>
                      <p:cNvPicPr/>
                      <p:nvPr/>
                    </p:nvPicPr>
                    <p:blipFill>
                      <a:blip r:embed="rId17"/>
                      <a:stretch>
                        <a:fillRect/>
                      </a:stretch>
                    </p:blipFill>
                    <p:spPr>
                      <a:xfrm>
                        <a:off x="1846263" y="2970213"/>
                        <a:ext cx="2587625" cy="400050"/>
                      </a:xfrm>
                      <a:prstGeom prst="rect">
                        <a:avLst/>
                      </a:prstGeom>
                    </p:spPr>
                  </p:pic>
                </p:oleObj>
              </mc:Fallback>
            </mc:AlternateContent>
          </a:graphicData>
        </a:graphic>
      </p:graphicFrame>
    </p:spTree>
    <p:extLst>
      <p:ext uri="{BB962C8B-B14F-4D97-AF65-F5344CB8AC3E}">
        <p14:creationId xmlns:p14="http://schemas.microsoft.com/office/powerpoint/2010/main" val="1011860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41688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最大碰撞概率关系</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固定误差椭球长短轴比值</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2" name="图片 1" descr="Graph1">
            <a:extLst>
              <a:ext uri="{FF2B5EF4-FFF2-40B4-BE49-F238E27FC236}">
                <a16:creationId xmlns:a16="http://schemas.microsoft.com/office/drawing/2014/main" id="{32CC1B14-A7A1-73B0-68CF-C12DDA706FEE}"/>
              </a:ext>
            </a:extLst>
          </p:cNvPr>
          <p:cNvPicPr>
            <a:picLocks noChangeAspect="1"/>
          </p:cNvPicPr>
          <p:nvPr/>
        </p:nvPicPr>
        <p:blipFill rotWithShape="1">
          <a:blip r:embed="rId2"/>
          <a:srcRect l="8790" t="7870" r="11556" b="7336"/>
          <a:stretch/>
        </p:blipFill>
        <p:spPr>
          <a:xfrm>
            <a:off x="1722903" y="2870016"/>
            <a:ext cx="4462582" cy="3687830"/>
          </a:xfrm>
          <a:prstGeom prst="rect">
            <a:avLst/>
          </a:prstGeom>
          <a:noFill/>
          <a:ln>
            <a:noFill/>
          </a:ln>
        </p:spPr>
      </p:pic>
      <p:sp>
        <p:nvSpPr>
          <p:cNvPr id="4" name="矩形 3">
            <a:extLst>
              <a:ext uri="{FF2B5EF4-FFF2-40B4-BE49-F238E27FC236}">
                <a16:creationId xmlns:a16="http://schemas.microsoft.com/office/drawing/2014/main" id="{A967F762-5A07-43B3-01F3-BC9B3BEF14DA}"/>
              </a:ext>
            </a:extLst>
          </p:cNvPr>
          <p:cNvSpPr/>
          <p:nvPr/>
        </p:nvSpPr>
        <p:spPr>
          <a:xfrm>
            <a:off x="22129" y="3019631"/>
            <a:ext cx="3401547" cy="954107"/>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联合球体半径相同：</a:t>
            </a:r>
            <a:r>
              <a:rPr lang="zh-CN" altLang="en-US" b="1" dirty="0">
                <a:solidFill>
                  <a:srgbClr val="0000FF"/>
                </a:solidFill>
                <a:latin typeface="微软雅黑" panose="020B0503020204020204" pitchFamily="34" charset="-122"/>
                <a:ea typeface="微软雅黑" panose="020B0503020204020204" pitchFamily="34" charset="-122"/>
              </a:rPr>
              <a:t>最大碰撞概率的连线在对数坐标系中近似为直线</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7A1A05E-0AF2-9E4A-76B0-CD671EFEC0C6}"/>
              </a:ext>
            </a:extLst>
          </p:cNvPr>
          <p:cNvPicPr>
            <a:picLocks noChangeAspect="1"/>
          </p:cNvPicPr>
          <p:nvPr/>
        </p:nvPicPr>
        <p:blipFill>
          <a:blip r:embed="rId3"/>
          <a:stretch>
            <a:fillRect/>
          </a:stretch>
        </p:blipFill>
        <p:spPr>
          <a:xfrm>
            <a:off x="6839771" y="2845241"/>
            <a:ext cx="4715533" cy="3791479"/>
          </a:xfrm>
          <a:prstGeom prst="rect">
            <a:avLst/>
          </a:prstGeom>
        </p:spPr>
      </p:pic>
      <p:graphicFrame>
        <p:nvGraphicFramePr>
          <p:cNvPr id="9" name="表格 9">
            <a:extLst>
              <a:ext uri="{FF2B5EF4-FFF2-40B4-BE49-F238E27FC236}">
                <a16:creationId xmlns:a16="http://schemas.microsoft.com/office/drawing/2014/main" id="{5DFD9769-A493-0652-A3E4-01CC67D78D2A}"/>
              </a:ext>
            </a:extLst>
          </p:cNvPr>
          <p:cNvGraphicFramePr>
            <a:graphicFrameLocks noGrp="1"/>
          </p:cNvGraphicFramePr>
          <p:nvPr>
            <p:extLst>
              <p:ext uri="{D42A27DB-BD31-4B8C-83A1-F6EECF244321}">
                <p14:modId xmlns:p14="http://schemas.microsoft.com/office/powerpoint/2010/main" val="4065147903"/>
              </p:ext>
            </p:extLst>
          </p:nvPr>
        </p:nvGraphicFramePr>
        <p:xfrm>
          <a:off x="6363994" y="1082258"/>
          <a:ext cx="5507065" cy="1320800"/>
        </p:xfrm>
        <a:graphic>
          <a:graphicData uri="http://schemas.openxmlformats.org/drawingml/2006/table">
            <a:tbl>
              <a:tblPr firstRow="1" bandRow="1">
                <a:tableStyleId>{616DA210-FB5B-4158-B5E0-FEB733F419BA}</a:tableStyleId>
              </a:tblPr>
              <a:tblGrid>
                <a:gridCol w="906299">
                  <a:extLst>
                    <a:ext uri="{9D8B030D-6E8A-4147-A177-3AD203B41FA5}">
                      <a16:colId xmlns:a16="http://schemas.microsoft.com/office/drawing/2014/main" val="1454504453"/>
                    </a:ext>
                  </a:extLst>
                </a:gridCol>
                <a:gridCol w="1167732">
                  <a:extLst>
                    <a:ext uri="{9D8B030D-6E8A-4147-A177-3AD203B41FA5}">
                      <a16:colId xmlns:a16="http://schemas.microsoft.com/office/drawing/2014/main" val="2594104801"/>
                    </a:ext>
                  </a:extLst>
                </a:gridCol>
                <a:gridCol w="1049779">
                  <a:extLst>
                    <a:ext uri="{9D8B030D-6E8A-4147-A177-3AD203B41FA5}">
                      <a16:colId xmlns:a16="http://schemas.microsoft.com/office/drawing/2014/main" val="2797651257"/>
                    </a:ext>
                  </a:extLst>
                </a:gridCol>
                <a:gridCol w="1108755">
                  <a:extLst>
                    <a:ext uri="{9D8B030D-6E8A-4147-A177-3AD203B41FA5}">
                      <a16:colId xmlns:a16="http://schemas.microsoft.com/office/drawing/2014/main" val="3154610175"/>
                    </a:ext>
                  </a:extLst>
                </a:gridCol>
                <a:gridCol w="1274500">
                  <a:extLst>
                    <a:ext uri="{9D8B030D-6E8A-4147-A177-3AD203B41FA5}">
                      <a16:colId xmlns:a16="http://schemas.microsoft.com/office/drawing/2014/main" val="310853001"/>
                    </a:ext>
                  </a:extLst>
                </a:gridCol>
              </a:tblGrid>
              <a:tr h="370840">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最大碰撞概率</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交会距离</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位置误差</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联合球体半径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结论</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9936288"/>
                  </a:ext>
                </a:extLst>
              </a:tr>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2000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GB" altLang="zh-CN" dirty="0">
                          <a:solidFill>
                            <a:srgbClr val="FF0000"/>
                          </a:solidFill>
                          <a:latin typeface="Times New Roman" panose="02020603050405020304" pitchFamily="18" charset="0"/>
                          <a:cs typeface="Times New Roman" panose="02020603050405020304" pitchFamily="18" charset="0"/>
                        </a:rPr>
                        <a:t>&gt;1 km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无效概率</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2743761169"/>
                  </a:ext>
                </a:extLst>
              </a:tr>
              <a:tr h="370840">
                <a:tc>
                  <a:txBody>
                    <a:bodyPr/>
                    <a:lstStyle/>
                    <a:p>
                      <a:pPr algn="ctr"/>
                      <a:r>
                        <a:rPr lang="en-US" altLang="zh-CN" dirty="0">
                          <a:latin typeface="Times New Roman" panose="02020603050405020304" pitchFamily="18" charset="0"/>
                          <a:cs typeface="Times New Roman" panose="02020603050405020304" pitchFamily="18" charset="0"/>
                        </a:rPr>
                        <a:t>&gt;10</a:t>
                      </a:r>
                      <a:r>
                        <a:rPr lang="en-US" altLang="zh-CN" baseline="30000" dirty="0">
                          <a:latin typeface="Times New Roman" panose="02020603050405020304" pitchFamily="18" charset="0"/>
                          <a:cs typeface="Times New Roman" panose="02020603050405020304" pitchFamily="18" charset="0"/>
                        </a:rPr>
                        <a:t>−4</a:t>
                      </a:r>
                      <a:endParaRPr lang="zh-CN" altLang="en-US" baseline="30000" dirty="0">
                        <a:latin typeface="Times New Roman" panose="02020603050405020304" pitchFamily="18" charset="0"/>
                        <a:cs typeface="Times New Roman" panose="02020603050405020304" pitchFamily="18" charset="0"/>
                      </a:endParaRPr>
                    </a:p>
                  </a:txBody>
                  <a:tcPr anchor="ctr">
                    <a:lnR w="12700" cap="flat" cmpd="sng" algn="ctr">
                      <a:noFill/>
                      <a:prstDash val="solid"/>
                      <a:round/>
                      <a:headEnd type="none" w="med" len="med"/>
                      <a:tailEnd type="none" w="med" len="med"/>
                    </a:ln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1000 m</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algn="ctr"/>
                      <a:r>
                        <a:rPr lang="en-US" altLang="zh-CN" dirty="0">
                          <a:latin typeface="Times New Roman" panose="02020603050405020304" pitchFamily="18" charset="0"/>
                          <a:cs typeface="Times New Roman" panose="02020603050405020304" pitchFamily="18" charset="0"/>
                        </a:rPr>
                        <a:t>10 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noFill/>
                  </a:tcPr>
                </a:tc>
                <a:tc>
                  <a:txBody>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无需判定</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684104682"/>
                  </a:ext>
                </a:extLst>
              </a:tr>
            </a:tbl>
          </a:graphicData>
        </a:graphic>
      </p:graphicFrame>
      <p:sp>
        <p:nvSpPr>
          <p:cNvPr id="6" name="矩形 5">
            <a:extLst>
              <a:ext uri="{FF2B5EF4-FFF2-40B4-BE49-F238E27FC236}">
                <a16:creationId xmlns:a16="http://schemas.microsoft.com/office/drawing/2014/main" id="{4D618CED-F775-894A-52BC-D5F8F0EFCB3F}"/>
              </a:ext>
            </a:extLst>
          </p:cNvPr>
          <p:cNvSpPr/>
          <p:nvPr/>
        </p:nvSpPr>
        <p:spPr>
          <a:xfrm>
            <a:off x="1372514" y="2191765"/>
            <a:ext cx="4904433" cy="1015663"/>
          </a:xfrm>
          <a:prstGeom prst="rect">
            <a:avLst/>
          </a:prstGeom>
        </p:spPr>
        <p:txBody>
          <a:bodyPr wrap="square">
            <a:spAutoFit/>
          </a:bodyPr>
          <a:lstStyle/>
          <a:p>
            <a:pPr marL="342900" indent="-342900" fontAlgn="auto">
              <a:spcAft>
                <a:spcPts val="0"/>
              </a:spcAft>
              <a:buFont typeface="Wingdings" panose="05000000000000000000" pitchFamily="2" charset="2"/>
              <a:buChar char="Ø"/>
            </a:pPr>
            <a:r>
              <a:rPr lang="zh-CN" altLang="en-US" sz="2000" b="1" dirty="0">
                <a:solidFill>
                  <a:srgbClr val="0000FF"/>
                </a:solidFill>
                <a:latin typeface="微软雅黑" panose="020B0503020204020204" pitchFamily="34" charset="-122"/>
                <a:ea typeface="微软雅黑" panose="020B0503020204020204" pitchFamily="34" charset="-122"/>
              </a:rPr>
              <a:t>交会距离相同：</a:t>
            </a:r>
            <a:r>
              <a:rPr lang="zh-CN" altLang="en-US" b="1" dirty="0">
                <a:solidFill>
                  <a:srgbClr val="0000FF"/>
                </a:solidFill>
                <a:latin typeface="微软雅黑" panose="020B0503020204020204" pitchFamily="34" charset="-122"/>
                <a:ea typeface="微软雅黑" panose="020B0503020204020204" pitchFamily="34" charset="-122"/>
              </a:rPr>
              <a:t>不同尺寸的联合球体半径，最大碰撞概率的误差基本相同</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fontAlgn="auto">
              <a:spcAft>
                <a:spcPts val="0"/>
              </a:spcAft>
              <a:buFont typeface="Wingdings" panose="05000000000000000000" pitchFamily="2" charset="2"/>
              <a:buChar char="Ø"/>
            </a:pP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F059288E-D41E-3AA4-92F3-D13EE3914C4A}"/>
              </a:ext>
            </a:extLst>
          </p:cNvPr>
          <p:cNvSpPr/>
          <p:nvPr/>
        </p:nvSpPr>
        <p:spPr>
          <a:xfrm>
            <a:off x="6096000" y="4162425"/>
            <a:ext cx="866775" cy="126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88CEA24-43E7-F920-0CEC-F2412A618541}"/>
              </a:ext>
            </a:extLst>
          </p:cNvPr>
          <p:cNvSpPr/>
          <p:nvPr/>
        </p:nvSpPr>
        <p:spPr>
          <a:xfrm rot="16200000">
            <a:off x="9130107" y="2376718"/>
            <a:ext cx="342402" cy="4948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2BF8223-0827-1709-935C-1F696274A747}"/>
              </a:ext>
            </a:extLst>
          </p:cNvPr>
          <p:cNvSpPr/>
          <p:nvPr/>
        </p:nvSpPr>
        <p:spPr>
          <a:xfrm>
            <a:off x="8332887" y="2433198"/>
            <a:ext cx="1936841" cy="369332"/>
          </a:xfrm>
          <a:prstGeom prst="rect">
            <a:avLst/>
          </a:prstGeom>
        </p:spPr>
        <p:txBody>
          <a:bodyPr wrap="square">
            <a:spAutoFit/>
          </a:bodyPr>
          <a:lstStyle/>
          <a:p>
            <a:pPr algn="ctr" fontAlgn="auto">
              <a:spcAft>
                <a:spcPts val="0"/>
              </a:spcAft>
            </a:pPr>
            <a:r>
              <a:rPr lang="zh-CN" altLang="en-US" b="1" dirty="0">
                <a:solidFill>
                  <a:srgbClr val="FF0000"/>
                </a:solidFill>
                <a:latin typeface="微软雅黑" panose="020B0503020204020204" pitchFamily="34" charset="-122"/>
                <a:ea typeface="微软雅黑" panose="020B0503020204020204" pitchFamily="34" charset="-122"/>
              </a:rPr>
              <a:t>用        法</a:t>
            </a:r>
            <a:endParaRPr lang="zh-CN" b="1" dirty="0">
              <a:solidFill>
                <a:srgbClr val="FF0000"/>
              </a:solidFill>
              <a:latin typeface="微软雅黑" panose="020B0503020204020204" pitchFamily="34" charset="-122"/>
              <a:ea typeface="微软雅黑" panose="020B0503020204020204" pitchFamily="34" charset="-122"/>
            </a:endParaRPr>
          </a:p>
        </p:txBody>
      </p:sp>
      <p:pic>
        <p:nvPicPr>
          <p:cNvPr id="12" name="图形 11" descr="紧张的脸轮廓 纯色填充">
            <a:extLst>
              <a:ext uri="{FF2B5EF4-FFF2-40B4-BE49-F238E27FC236}">
                <a16:creationId xmlns:a16="http://schemas.microsoft.com/office/drawing/2014/main" id="{918624D3-CB4F-6A7F-6018-837E006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2624127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6007213" cy="510633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碰撞概率计算（总成绩比例：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基于右侧数据，分别采用</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三维坐标系下蒙特卡罗法</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在交会坐标系下积分公式</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计算</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碰撞概率，取联合等效球体半径为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5 m</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判断该碰撞概率是否有效。</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1200"/>
              </a:spcBef>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Wingdings" panose="05000000000000000000"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注意：两个</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UNW</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坐标系不一样</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实习作业七</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8" name="表格 8">
            <a:extLst>
              <a:ext uri="{FF2B5EF4-FFF2-40B4-BE49-F238E27FC236}">
                <a16:creationId xmlns:a16="http://schemas.microsoft.com/office/drawing/2014/main" id="{CAC01010-996A-BF76-C5C1-D5D7C46DA26F}"/>
              </a:ext>
            </a:extLst>
          </p:cNvPr>
          <p:cNvGraphicFramePr>
            <a:graphicFrameLocks noGrp="1"/>
          </p:cNvGraphicFramePr>
          <p:nvPr>
            <p:extLst>
              <p:ext uri="{D42A27DB-BD31-4B8C-83A1-F6EECF244321}">
                <p14:modId xmlns:p14="http://schemas.microsoft.com/office/powerpoint/2010/main" val="3076329060"/>
              </p:ext>
            </p:extLst>
          </p:nvPr>
        </p:nvGraphicFramePr>
        <p:xfrm>
          <a:off x="7137142" y="1683096"/>
          <a:ext cx="4713140" cy="3916680"/>
        </p:xfrm>
        <a:graphic>
          <a:graphicData uri="http://schemas.openxmlformats.org/drawingml/2006/table">
            <a:tbl>
              <a:tblPr firstRow="1" bandRow="1">
                <a:tableStyleId>{125E5076-3810-47DD-B79F-674D7AD40C01}</a:tableStyleId>
              </a:tblPr>
              <a:tblGrid>
                <a:gridCol w="1440539">
                  <a:extLst>
                    <a:ext uri="{9D8B030D-6E8A-4147-A177-3AD203B41FA5}">
                      <a16:colId xmlns:a16="http://schemas.microsoft.com/office/drawing/2014/main" val="2629381817"/>
                    </a:ext>
                  </a:extLst>
                </a:gridCol>
                <a:gridCol w="900876">
                  <a:extLst>
                    <a:ext uri="{9D8B030D-6E8A-4147-A177-3AD203B41FA5}">
                      <a16:colId xmlns:a16="http://schemas.microsoft.com/office/drawing/2014/main" val="473605256"/>
                    </a:ext>
                  </a:extLst>
                </a:gridCol>
                <a:gridCol w="1280858">
                  <a:extLst>
                    <a:ext uri="{9D8B030D-6E8A-4147-A177-3AD203B41FA5}">
                      <a16:colId xmlns:a16="http://schemas.microsoft.com/office/drawing/2014/main" val="3332468654"/>
                    </a:ext>
                  </a:extLst>
                </a:gridCol>
                <a:gridCol w="1090867">
                  <a:extLst>
                    <a:ext uri="{9D8B030D-6E8A-4147-A177-3AD203B41FA5}">
                      <a16:colId xmlns:a16="http://schemas.microsoft.com/office/drawing/2014/main" val="409416561"/>
                    </a:ext>
                  </a:extLst>
                </a:gridCol>
              </a:tblGrid>
              <a:tr h="370840">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IRIDIUM 21 Satellite </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altLang="zh-CN" sz="1600" dirty="0">
                          <a:solidFill>
                            <a:schemeClr val="tx1"/>
                          </a:solidFill>
                        </a:rPr>
                        <a:t>CZ-4 DEB</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44426"/>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rPr>
                        <a:t>位置/km</a:t>
                      </a:r>
                      <a:endParaRPr lang="en-US" altLang="zh-CN"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-1750.145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010329"/>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2481.123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2480.916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71780"/>
                  </a:ext>
                </a:extLst>
              </a:tr>
              <a:tr h="370840">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-6414.462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-6414.150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184189"/>
                  </a:ext>
                </a:extLst>
              </a:tr>
              <a:tr h="370840">
                <a:tc rowSpan="3">
                  <a:txBody>
                    <a:bodyPr/>
                    <a:lstStyle/>
                    <a:p>
                      <a:pPr algn="ctr"/>
                      <a:r>
                        <a:rPr lang="zh-CN" altLang="en-US" sz="1600" dirty="0">
                          <a:solidFill>
                            <a:schemeClr val="tx1"/>
                          </a:solidFill>
                        </a:rPr>
                        <a:t>速度/(km s</a:t>
                      </a:r>
                      <a:r>
                        <a:rPr lang="zh-CN" altLang="en-US" sz="1600" baseline="30000" dirty="0">
                          <a:solidFill>
                            <a:schemeClr val="tx1"/>
                          </a:solidFill>
                        </a:rPr>
                        <a:t>−</a:t>
                      </a:r>
                      <a:r>
                        <a:rPr lang="en-US" altLang="zh-CN" sz="1600" baseline="30000" dirty="0">
                          <a:solidFill>
                            <a:schemeClr val="tx1"/>
                          </a:solidFill>
                        </a:rPr>
                        <a:t>1</a:t>
                      </a:r>
                      <a:r>
                        <a:rPr lang="zh-CN" altLang="en-US" sz="1600" dirty="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V</a:t>
                      </a:r>
                      <a:r>
                        <a:rPr lang="zh-CN" altLang="en-US" sz="1600" i="1" baseline="-25000" dirty="0">
                          <a:solidFill>
                            <a:schemeClr val="tx1"/>
                          </a:solidFill>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2.989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-1.637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684454"/>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-6.085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6.701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255637"/>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V</a:t>
                      </a:r>
                      <a:r>
                        <a:rPr lang="zh-CN" altLang="en-US" sz="1600" i="1" baseline="-25000" dirty="0">
                          <a:solidFill>
                            <a:schemeClr val="tx1"/>
                          </a:solidFill>
                        </a:rPr>
                        <a: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-3.171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2.994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526424"/>
                  </a:ext>
                </a:extLst>
              </a:tr>
              <a:tr h="370840">
                <a:tc rowSpan="3">
                  <a:txBody>
                    <a:bodyPr/>
                    <a:lstStyle/>
                    <a:p>
                      <a:pPr algn="ctr"/>
                      <a:r>
                        <a:rPr lang="zh-CN" altLang="en-US" sz="1600" dirty="0">
                          <a:solidFill>
                            <a:schemeClr val="tx1"/>
                          </a:solidFill>
                        </a:rPr>
                        <a:t>误差</a:t>
                      </a:r>
                      <a:r>
                        <a:rPr lang="en-US" altLang="zh-CN" sz="1600" dirty="0">
                          <a:solidFill>
                            <a:schemeClr val="tx1"/>
                          </a:solidFill>
                        </a:rPr>
                        <a:t>/</a:t>
                      </a:r>
                      <a:r>
                        <a:rPr lang="en-GB" altLang="zh-CN" sz="1600" dirty="0">
                          <a:solidFill>
                            <a:schemeClr val="tx1"/>
                          </a:solidFill>
                        </a:rPr>
                        <a:t>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i="1" dirty="0">
                          <a:solidFill>
                            <a:schemeClr val="tx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0.9236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0.7993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90097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0.1636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0.1709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190423"/>
                  </a:ext>
                </a:extLst>
              </a:tr>
              <a:tr h="370840">
                <a:tc vMerge="1">
                  <a:txBody>
                    <a:bodyPr/>
                    <a:lstStyle/>
                    <a:p>
                      <a:pPr algn="ctr"/>
                      <a:endParaRPr lang="zh-CN" altLang="en-US" dirty="0"/>
                    </a:p>
                  </a:txBody>
                  <a:tcPr anchor="ctr"/>
                </a:tc>
                <a:tc>
                  <a:txBody>
                    <a:bodyPr/>
                    <a:lstStyle/>
                    <a:p>
                      <a:pPr algn="ctr"/>
                      <a:r>
                        <a:rPr lang="zh-CN" altLang="en-US" sz="1600" i="1" dirty="0">
                          <a:solidFill>
                            <a:schemeClr val="tx1"/>
                          </a:solidFill>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0.0433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rPr>
                        <a:t>0.0947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619571"/>
                  </a:ext>
                </a:extLst>
              </a:tr>
            </a:tbl>
          </a:graphicData>
        </a:graphic>
      </p:graphicFrame>
    </p:spTree>
    <p:extLst>
      <p:ext uri="{BB962C8B-B14F-4D97-AF65-F5344CB8AC3E}">
        <p14:creationId xmlns:p14="http://schemas.microsoft.com/office/powerpoint/2010/main" val="342537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96860" y="2438264"/>
            <a:ext cx="5919241" cy="1482650"/>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轨道误差和传播</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碰撞概率计算</a:t>
            </a:r>
            <a:endParaRPr lang="en-US" altLang="zh-CN" sz="32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提纲</a:t>
            </a:r>
          </a:p>
        </p:txBody>
      </p:sp>
    </p:spTree>
    <p:extLst>
      <p:ext uri="{BB962C8B-B14F-4D97-AF65-F5344CB8AC3E}">
        <p14:creationId xmlns:p14="http://schemas.microsoft.com/office/powerpoint/2010/main" val="183183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3601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碰撞预警</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核心</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误差协方差分析</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区域方法（</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Box</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固定规避区域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依据轨道预报的平均误差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在保证安全的条件下存在高虚警率</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碰撞概率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当前主要应用的预警分析方法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最接近时刻</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(Time of Closest Approach, TCA)</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的最小距离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接近时刻位置速度几何关系</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14500" lvl="3"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轨道不确定性（误差椭圆）</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应用</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：规避机动策略</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空间碎片的危害与应对</a:t>
            </a:r>
          </a:p>
        </p:txBody>
      </p:sp>
      <p:grpSp>
        <p:nvGrpSpPr>
          <p:cNvPr id="9" name="组合 8">
            <a:extLst>
              <a:ext uri="{FF2B5EF4-FFF2-40B4-BE49-F238E27FC236}">
                <a16:creationId xmlns:a16="http://schemas.microsoft.com/office/drawing/2014/main" id="{332AF765-4A77-FF27-6D27-206F4A62BFF6}"/>
              </a:ext>
            </a:extLst>
          </p:cNvPr>
          <p:cNvGrpSpPr/>
          <p:nvPr/>
        </p:nvGrpSpPr>
        <p:grpSpPr>
          <a:xfrm>
            <a:off x="7569812" y="2089776"/>
            <a:ext cx="4214200" cy="1716808"/>
            <a:chOff x="7638170" y="2236916"/>
            <a:chExt cx="4214200" cy="1716808"/>
          </a:xfrm>
        </p:grpSpPr>
        <p:pic>
          <p:nvPicPr>
            <p:cNvPr id="7" name="图片 6">
              <a:extLst>
                <a:ext uri="{FF2B5EF4-FFF2-40B4-BE49-F238E27FC236}">
                  <a16:creationId xmlns:a16="http://schemas.microsoft.com/office/drawing/2014/main" id="{F6EF4117-D852-1ADA-3114-6CD9BCCF3FA8}"/>
                </a:ext>
              </a:extLst>
            </p:cNvPr>
            <p:cNvPicPr>
              <a:picLocks noChangeAspect="1"/>
            </p:cNvPicPr>
            <p:nvPr/>
          </p:nvPicPr>
          <p:blipFill>
            <a:blip r:embed="rId2"/>
            <a:stretch>
              <a:fillRect/>
            </a:stretch>
          </p:blipFill>
          <p:spPr>
            <a:xfrm>
              <a:off x="7638170" y="2236916"/>
              <a:ext cx="4214200" cy="1422528"/>
            </a:xfrm>
            <a:prstGeom prst="rect">
              <a:avLst/>
            </a:prstGeom>
          </p:spPr>
        </p:pic>
        <p:sp>
          <p:nvSpPr>
            <p:cNvPr id="8" name="矩形 7">
              <a:extLst>
                <a:ext uri="{FF2B5EF4-FFF2-40B4-BE49-F238E27FC236}">
                  <a16:creationId xmlns:a16="http://schemas.microsoft.com/office/drawing/2014/main" id="{ECD17FF0-B299-FB8A-AE55-0EF3E18FE771}"/>
                </a:ext>
              </a:extLst>
            </p:cNvPr>
            <p:cNvSpPr/>
            <p:nvPr/>
          </p:nvSpPr>
          <p:spPr>
            <a:xfrm>
              <a:off x="7931896" y="3645947"/>
              <a:ext cx="3626747"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传统 </a:t>
              </a:r>
              <a:r>
                <a:rPr lang="en-US" altLang="zh-CN" sz="1400" b="1" dirty="0">
                  <a:latin typeface="微软雅黑" panose="020B0503020204020204" pitchFamily="34" charset="-122"/>
                  <a:ea typeface="微软雅黑" panose="020B0503020204020204" pitchFamily="34" charset="-122"/>
                </a:rPr>
                <a:t>BOX </a:t>
              </a:r>
              <a:r>
                <a:rPr lang="zh-CN" altLang="en-US" sz="1400" b="1" dirty="0">
                  <a:latin typeface="微软雅黑" panose="020B0503020204020204" pitchFamily="34" charset="-122"/>
                  <a:ea typeface="微软雅黑" panose="020B0503020204020204" pitchFamily="34" charset="-122"/>
                </a:rPr>
                <a:t>区域判定法示意图</a:t>
              </a:r>
              <a:endParaRPr lang="zh-CN" sz="1400" b="1" dirty="0">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395EE5AF-5C9C-0E27-2210-6486CEBC0FBC}"/>
              </a:ext>
            </a:extLst>
          </p:cNvPr>
          <p:cNvGraphicFramePr>
            <a:graphicFrameLocks noGrp="1"/>
          </p:cNvGraphicFramePr>
          <p:nvPr>
            <p:extLst>
              <p:ext uri="{D42A27DB-BD31-4B8C-83A1-F6EECF244321}">
                <p14:modId xmlns:p14="http://schemas.microsoft.com/office/powerpoint/2010/main" val="2961561869"/>
              </p:ext>
            </p:extLst>
          </p:nvPr>
        </p:nvGraphicFramePr>
        <p:xfrm>
          <a:off x="8285795" y="4235910"/>
          <a:ext cx="3126205" cy="1970492"/>
        </p:xfrm>
        <a:graphic>
          <a:graphicData uri="http://schemas.openxmlformats.org/drawingml/2006/table">
            <a:tbl>
              <a:tblPr firstRow="1" bandRow="1">
                <a:tableStyleId>{F2DE63D5-997A-4646-A377-4702673A728D}</a:tableStyleId>
              </a:tblPr>
              <a:tblGrid>
                <a:gridCol w="1731211">
                  <a:extLst>
                    <a:ext uri="{9D8B030D-6E8A-4147-A177-3AD203B41FA5}">
                      <a16:colId xmlns:a16="http://schemas.microsoft.com/office/drawing/2014/main" val="3385199014"/>
                    </a:ext>
                  </a:extLst>
                </a:gridCol>
                <a:gridCol w="1394994">
                  <a:extLst>
                    <a:ext uri="{9D8B030D-6E8A-4147-A177-3AD203B41FA5}">
                      <a16:colId xmlns:a16="http://schemas.microsoft.com/office/drawing/2014/main" val="3510764558"/>
                    </a:ext>
                  </a:extLst>
                </a:gridCol>
              </a:tblGrid>
              <a:tr h="492623">
                <a:tc gridSpan="2">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cs typeface="+mn-cs"/>
                        </a:rPr>
                        <a:t>通常碰撞概率门限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auto" latinLnBrk="0" hangingPunct="1">
                        <a:lnSpc>
                          <a:spcPct val="100000"/>
                        </a:lnSpc>
                        <a:spcAft>
                          <a:spcPts val="0"/>
                        </a:spcAft>
                      </a:pP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780016262"/>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黄色预警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-5</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76303"/>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红色预警</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-4</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938166"/>
                  </a:ext>
                </a:extLst>
              </a:tr>
              <a:tr h="492623">
                <a:tc>
                  <a:txBody>
                    <a:bodyPr/>
                    <a:lstStyle/>
                    <a:p>
                      <a:pPr marL="0" algn="ctr" defTabSz="914400" rtl="0" eaLnBrk="1" fontAlgn="auto" latinLnBrk="0" hangingPunct="1">
                        <a:lnSpc>
                          <a:spcPct val="100000"/>
                        </a:lnSpc>
                        <a:spcAft>
                          <a:spcPts val="0"/>
                        </a:spcAft>
                      </a:pPr>
                      <a:r>
                        <a:rPr lang="zh-CN" altLang="en-US" sz="1800" b="1" kern="1200" dirty="0">
                          <a:solidFill>
                            <a:schemeClr val="tx1"/>
                          </a:solidFill>
                          <a:latin typeface="微软雅黑" panose="020B0503020204020204" pitchFamily="34" charset="-122"/>
                          <a:ea typeface="微软雅黑" panose="020B0503020204020204" pitchFamily="34" charset="-122"/>
                        </a:rPr>
                        <a:t>规避</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auto" latinLnBrk="0" hangingPunct="1">
                        <a:lnSpc>
                          <a:spcPct val="100000"/>
                        </a:lnSpc>
                        <a:spcAft>
                          <a:spcPts val="0"/>
                        </a:spcAft>
                      </a:pPr>
                      <a:r>
                        <a:rPr lang="en-US" altLang="zh-CN" sz="1800" b="1" kern="1200" dirty="0">
                          <a:solidFill>
                            <a:schemeClr val="tx1"/>
                          </a:solidFill>
                          <a:latin typeface="微软雅黑" panose="020B0503020204020204" pitchFamily="34" charset="-122"/>
                          <a:ea typeface="微软雅黑" panose="020B0503020204020204" pitchFamily="34" charset="-122"/>
                        </a:rPr>
                        <a:t>&gt;10</a:t>
                      </a:r>
                      <a:r>
                        <a:rPr lang="en-US" altLang="zh-CN" sz="1800" b="1" kern="1200" baseline="30000" dirty="0">
                          <a:solidFill>
                            <a:schemeClr val="tx1"/>
                          </a:solidFill>
                          <a:latin typeface="微软雅黑" panose="020B0503020204020204" pitchFamily="34" charset="-122"/>
                          <a:ea typeface="微软雅黑" panose="020B0503020204020204" pitchFamily="34" charset="-122"/>
                        </a:rPr>
                        <a:t>-3</a:t>
                      </a:r>
                      <a:endParaRPr lang="zh-CN" altLang="en-US" sz="1800" b="1" kern="1200" baseline="300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587956"/>
                  </a:ext>
                </a:extLst>
              </a:tr>
            </a:tbl>
          </a:graphicData>
        </a:graphic>
      </p:graphicFrame>
      <p:pic>
        <p:nvPicPr>
          <p:cNvPr id="4" name="图形 3" descr="困惑的脸轮廓 纯色填充">
            <a:extLst>
              <a:ext uri="{FF2B5EF4-FFF2-40B4-BE49-F238E27FC236}">
                <a16:creationId xmlns:a16="http://schemas.microsoft.com/office/drawing/2014/main" id="{A9BA8124-E583-89B0-5DFE-18847E4FA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91262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5587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轨道确定：</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不等于轨道真值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en-US" altLang="zh-CN" sz="24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时刻初始轨道均值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初始协方差矩阵</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误差椭球：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三维概率分布</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常用</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UNW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方向，转化关系：</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326D60D2-3537-D050-30B7-0567BAE40CD1}"/>
              </a:ext>
            </a:extLst>
          </p:cNvPr>
          <p:cNvSpPr/>
          <p:nvPr/>
        </p:nvSpPr>
        <p:spPr>
          <a:xfrm>
            <a:off x="7297100" y="1744556"/>
            <a:ext cx="4668159"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轨道误差初始状态：看作高斯</a:t>
            </a:r>
            <a:endParaRPr 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8364BC0E-3E96-5C63-AA68-EE9E54C02803}"/>
              </a:ext>
            </a:extLst>
          </p:cNvPr>
          <p:cNvGraphicFramePr>
            <a:graphicFrameLocks noChangeAspect="1"/>
          </p:cNvGraphicFramePr>
          <p:nvPr>
            <p:extLst>
              <p:ext uri="{D42A27DB-BD31-4B8C-83A1-F6EECF244321}">
                <p14:modId xmlns:p14="http://schemas.microsoft.com/office/powerpoint/2010/main" val="2873598590"/>
              </p:ext>
            </p:extLst>
          </p:nvPr>
        </p:nvGraphicFramePr>
        <p:xfrm>
          <a:off x="1729221" y="4041775"/>
          <a:ext cx="4244975" cy="708025"/>
        </p:xfrm>
        <a:graphic>
          <a:graphicData uri="http://schemas.openxmlformats.org/presentationml/2006/ole">
            <mc:AlternateContent xmlns:mc="http://schemas.openxmlformats.org/markup-compatibility/2006">
              <mc:Choice xmlns:v="urn:schemas-microsoft-com:vml" Requires="v">
                <p:oleObj name="AxMath" r:id="rId2" imgW="2122200" imgH="354240" progId="Equation.AxMath">
                  <p:embed/>
                </p:oleObj>
              </mc:Choice>
              <mc:Fallback>
                <p:oleObj name="AxMath" r:id="rId2" imgW="2122200" imgH="354240" progId="Equation.AxMath">
                  <p:embed/>
                  <p:pic>
                    <p:nvPicPr>
                      <p:cNvPr id="0" name=""/>
                      <p:cNvPicPr/>
                      <p:nvPr/>
                    </p:nvPicPr>
                    <p:blipFill>
                      <a:blip r:embed="rId3"/>
                      <a:stretch>
                        <a:fillRect/>
                      </a:stretch>
                    </p:blipFill>
                    <p:spPr>
                      <a:xfrm>
                        <a:off x="1729221" y="4041775"/>
                        <a:ext cx="42449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814502E-2F57-273D-043B-407C0426D8A6}"/>
              </a:ext>
            </a:extLst>
          </p:cNvPr>
          <p:cNvGraphicFramePr>
            <a:graphicFrameLocks noChangeAspect="1"/>
          </p:cNvGraphicFramePr>
          <p:nvPr>
            <p:extLst>
              <p:ext uri="{D42A27DB-BD31-4B8C-83A1-F6EECF244321}">
                <p14:modId xmlns:p14="http://schemas.microsoft.com/office/powerpoint/2010/main" val="1126536792"/>
              </p:ext>
            </p:extLst>
          </p:nvPr>
        </p:nvGraphicFramePr>
        <p:xfrm>
          <a:off x="2631436" y="4854388"/>
          <a:ext cx="1838325" cy="1108075"/>
        </p:xfrm>
        <a:graphic>
          <a:graphicData uri="http://schemas.openxmlformats.org/presentationml/2006/ole">
            <mc:AlternateContent xmlns:mc="http://schemas.openxmlformats.org/markup-compatibility/2006">
              <mc:Choice xmlns:v="urn:schemas-microsoft-com:vml" Requires="v">
                <p:oleObj name="AxMath" r:id="rId4" imgW="919800" imgH="554760" progId="Equation.AxMath">
                  <p:embed/>
                </p:oleObj>
              </mc:Choice>
              <mc:Fallback>
                <p:oleObj name="AxMath" r:id="rId4" imgW="919800" imgH="554760" progId="Equation.AxMath">
                  <p:embed/>
                  <p:pic>
                    <p:nvPicPr>
                      <p:cNvPr id="0" name=""/>
                      <p:cNvPicPr/>
                      <p:nvPr/>
                    </p:nvPicPr>
                    <p:blipFill>
                      <a:blip r:embed="rId5"/>
                      <a:stretch>
                        <a:fillRect/>
                      </a:stretch>
                    </p:blipFill>
                    <p:spPr>
                      <a:xfrm>
                        <a:off x="2631436" y="4854388"/>
                        <a:ext cx="1838325" cy="1108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3BDCA59-CD5D-5286-D280-B173A273D382}"/>
              </a:ext>
            </a:extLst>
          </p:cNvPr>
          <p:cNvGraphicFramePr>
            <a:graphicFrameLocks noChangeAspect="1"/>
          </p:cNvGraphicFramePr>
          <p:nvPr>
            <p:extLst>
              <p:ext uri="{D42A27DB-BD31-4B8C-83A1-F6EECF244321}">
                <p14:modId xmlns:p14="http://schemas.microsoft.com/office/powerpoint/2010/main" val="2776654259"/>
              </p:ext>
            </p:extLst>
          </p:nvPr>
        </p:nvGraphicFramePr>
        <p:xfrm>
          <a:off x="2307297" y="6067742"/>
          <a:ext cx="2962275" cy="384175"/>
        </p:xfrm>
        <a:graphic>
          <a:graphicData uri="http://schemas.openxmlformats.org/presentationml/2006/ole">
            <mc:AlternateContent xmlns:mc="http://schemas.openxmlformats.org/markup-compatibility/2006">
              <mc:Choice xmlns:v="urn:schemas-microsoft-com:vml" Requires="v">
                <p:oleObj name="AxMath" r:id="rId6" imgW="1481760" imgH="192240" progId="Equation.AxMath">
                  <p:embed/>
                </p:oleObj>
              </mc:Choice>
              <mc:Fallback>
                <p:oleObj name="AxMath" r:id="rId6" imgW="1481760" imgH="192240" progId="Equation.AxMath">
                  <p:embed/>
                  <p:pic>
                    <p:nvPicPr>
                      <p:cNvPr id="0" name=""/>
                      <p:cNvPicPr/>
                      <p:nvPr/>
                    </p:nvPicPr>
                    <p:blipFill>
                      <a:blip r:embed="rId7"/>
                      <a:stretch>
                        <a:fillRect/>
                      </a:stretch>
                    </p:blipFill>
                    <p:spPr>
                      <a:xfrm>
                        <a:off x="2307297" y="6067742"/>
                        <a:ext cx="2962275" cy="38417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41BC718-4A23-D52B-C159-ED03F330510C}"/>
              </a:ext>
            </a:extLst>
          </p:cNvPr>
          <p:cNvGraphicFramePr>
            <a:graphicFrameLocks noChangeAspect="1"/>
          </p:cNvGraphicFramePr>
          <p:nvPr>
            <p:extLst>
              <p:ext uri="{D42A27DB-BD31-4B8C-83A1-F6EECF244321}">
                <p14:modId xmlns:p14="http://schemas.microsoft.com/office/powerpoint/2010/main" val="3027951897"/>
              </p:ext>
            </p:extLst>
          </p:nvPr>
        </p:nvGraphicFramePr>
        <p:xfrm>
          <a:off x="6519870" y="2436786"/>
          <a:ext cx="663575" cy="400050"/>
        </p:xfrm>
        <a:graphic>
          <a:graphicData uri="http://schemas.openxmlformats.org/presentationml/2006/ole">
            <mc:AlternateContent xmlns:mc="http://schemas.openxmlformats.org/markup-compatibility/2006">
              <mc:Choice xmlns:v="urn:schemas-microsoft-com:vml" Requires="v">
                <p:oleObj name="AxMath" r:id="rId8" imgW="331920" imgH="199800" progId="Equation.AxMath">
                  <p:embed/>
                </p:oleObj>
              </mc:Choice>
              <mc:Fallback>
                <p:oleObj name="AxMath" r:id="rId8" imgW="331920" imgH="199800" progId="Equation.AxMath">
                  <p:embed/>
                  <p:pic>
                    <p:nvPicPr>
                      <p:cNvPr id="6" name="对象 5">
                        <a:extLst>
                          <a:ext uri="{FF2B5EF4-FFF2-40B4-BE49-F238E27FC236}">
                            <a16:creationId xmlns:a16="http://schemas.microsoft.com/office/drawing/2014/main" id="{4DC55946-9613-9646-BD27-24C86B12202F}"/>
                          </a:ext>
                        </a:extLst>
                      </p:cNvPr>
                      <p:cNvPicPr/>
                      <p:nvPr/>
                    </p:nvPicPr>
                    <p:blipFill>
                      <a:blip r:embed="rId9"/>
                      <a:stretch>
                        <a:fillRect/>
                      </a:stretch>
                    </p:blipFill>
                    <p:spPr>
                      <a:xfrm>
                        <a:off x="6519870" y="2436786"/>
                        <a:ext cx="663575" cy="4000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BA0CE60-82C2-BBB9-0E44-931D888FE85F}"/>
              </a:ext>
            </a:extLst>
          </p:cNvPr>
          <p:cNvPicPr>
            <a:picLocks noChangeAspect="1"/>
          </p:cNvPicPr>
          <p:nvPr/>
        </p:nvPicPr>
        <p:blipFill>
          <a:blip r:embed="rId10"/>
          <a:stretch>
            <a:fillRect/>
          </a:stretch>
        </p:blipFill>
        <p:spPr>
          <a:xfrm>
            <a:off x="7054576" y="3940027"/>
            <a:ext cx="4807053" cy="1901946"/>
          </a:xfrm>
          <a:prstGeom prst="rect">
            <a:avLst/>
          </a:prstGeom>
        </p:spPr>
      </p:pic>
      <p:pic>
        <p:nvPicPr>
          <p:cNvPr id="8" name="图形 7" descr="困惑的脸轮廓 纯色填充">
            <a:extLst>
              <a:ext uri="{FF2B5EF4-FFF2-40B4-BE49-F238E27FC236}">
                <a16:creationId xmlns:a16="http://schemas.microsoft.com/office/drawing/2014/main" id="{6461C662-7C81-A1D4-5CA0-2C976AE78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75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7744495" cy="538237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轨道预报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（传播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propagation /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外推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extrapolation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时刻协方差预报值</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如果外推时间比较长、动力系统非线性程度较高</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高斯非线性：</a:t>
            </a:r>
            <a:r>
              <a:rPr lang="zh-CN" altLang="en-US" sz="2000" b="1" dirty="0">
                <a:latin typeface="微软雅黑" panose="020B0503020204020204" pitchFamily="34" charset="-122"/>
                <a:ea typeface="微软雅黑" panose="020B0503020204020204" pitchFamily="34" charset="-122"/>
                <a:sym typeface="+mn-ea"/>
              </a:rPr>
              <a:t>无迹变换 </a:t>
            </a:r>
            <a:r>
              <a:rPr lang="en-US" altLang="zh-CN" sz="2000" b="1" dirty="0">
                <a:latin typeface="微软雅黑" panose="020B0503020204020204" pitchFamily="34" charset="-122"/>
                <a:ea typeface="微软雅黑" panose="020B0503020204020204" pitchFamily="34" charset="-122"/>
                <a:sym typeface="+mn-ea"/>
              </a:rPr>
              <a:t>(Unscented transform)</a:t>
            </a:r>
          </a:p>
          <a:p>
            <a:pPr marL="800100" lvl="1"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pitchFamily="34" charset="-122"/>
                <a:ea typeface="微软雅黑" panose="020B0503020204020204" pitchFamily="34" charset="-122"/>
                <a:sym typeface="+mn-ea"/>
              </a:rPr>
              <a:t>非高斯非线性：</a:t>
            </a:r>
            <a:r>
              <a:rPr lang="zh-CN" altLang="en-US" sz="2000" b="1" dirty="0">
                <a:latin typeface="微软雅黑" panose="020B0503020204020204" pitchFamily="34" charset="-122"/>
                <a:ea typeface="微软雅黑" panose="020B0503020204020204" pitchFamily="34" charset="-122"/>
                <a:sym typeface="+mn-ea"/>
              </a:rPr>
              <a:t>蒙特卡洛方法 </a:t>
            </a:r>
            <a:r>
              <a:rPr lang="en-US" altLang="zh-CN" sz="2000" b="1" dirty="0">
                <a:latin typeface="微软雅黑" panose="020B0503020204020204" pitchFamily="34" charset="-122"/>
                <a:ea typeface="微软雅黑" panose="020B0503020204020204" pitchFamily="34" charset="-122"/>
                <a:sym typeface="+mn-ea"/>
              </a:rPr>
              <a:t>(Monte Carlo, MC)</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1B16EA7-9187-D475-E43F-EEAE6E889F4A}"/>
              </a:ext>
            </a:extLst>
          </p:cNvPr>
          <p:cNvGraphicFramePr>
            <a:graphicFrameLocks noChangeAspect="1"/>
          </p:cNvGraphicFramePr>
          <p:nvPr>
            <p:extLst>
              <p:ext uri="{D42A27DB-BD31-4B8C-83A1-F6EECF244321}">
                <p14:modId xmlns:p14="http://schemas.microsoft.com/office/powerpoint/2010/main" val="117921399"/>
              </p:ext>
            </p:extLst>
          </p:nvPr>
        </p:nvGraphicFramePr>
        <p:xfrm>
          <a:off x="2634787" y="2453965"/>
          <a:ext cx="3365500" cy="400050"/>
        </p:xfrm>
        <a:graphic>
          <a:graphicData uri="http://schemas.openxmlformats.org/presentationml/2006/ole">
            <mc:AlternateContent xmlns:mc="http://schemas.openxmlformats.org/markup-compatibility/2006">
              <mc:Choice xmlns:v="urn:schemas-microsoft-com:vml" Requires="v">
                <p:oleObj name="AxMath" r:id="rId2" imgW="1683000" imgH="199800" progId="Equation.AxMath">
                  <p:embed/>
                </p:oleObj>
              </mc:Choice>
              <mc:Fallback>
                <p:oleObj name="AxMath" r:id="rId2" imgW="1683000" imgH="199800" progId="Equation.AxMath">
                  <p:embed/>
                  <p:pic>
                    <p:nvPicPr>
                      <p:cNvPr id="6" name="对象 5">
                        <a:extLst>
                          <a:ext uri="{FF2B5EF4-FFF2-40B4-BE49-F238E27FC236}">
                            <a16:creationId xmlns:a16="http://schemas.microsoft.com/office/drawing/2014/main" id="{CE6AF065-8A7B-6D98-7681-2AB304E9D456}"/>
                          </a:ext>
                        </a:extLst>
                      </p:cNvPr>
                      <p:cNvPicPr/>
                      <p:nvPr/>
                    </p:nvPicPr>
                    <p:blipFill>
                      <a:blip r:embed="rId3"/>
                      <a:stretch>
                        <a:fillRect/>
                      </a:stretch>
                    </p:blipFill>
                    <p:spPr>
                      <a:xfrm>
                        <a:off x="2634787" y="2453965"/>
                        <a:ext cx="3365500" cy="4000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62F41A1D-6F97-094A-E713-29704C49CD6E}"/>
              </a:ext>
            </a:extLst>
          </p:cNvPr>
          <p:cNvGraphicFramePr>
            <a:graphicFrameLocks noChangeAspect="1"/>
          </p:cNvGraphicFramePr>
          <p:nvPr>
            <p:extLst>
              <p:ext uri="{D42A27DB-BD31-4B8C-83A1-F6EECF244321}">
                <p14:modId xmlns:p14="http://schemas.microsoft.com/office/powerpoint/2010/main" val="2925366673"/>
              </p:ext>
            </p:extLst>
          </p:nvPr>
        </p:nvGraphicFramePr>
        <p:xfrm>
          <a:off x="2858752" y="2889651"/>
          <a:ext cx="2089150" cy="730250"/>
        </p:xfrm>
        <a:graphic>
          <a:graphicData uri="http://schemas.openxmlformats.org/presentationml/2006/ole">
            <mc:AlternateContent xmlns:mc="http://schemas.openxmlformats.org/markup-compatibility/2006">
              <mc:Choice xmlns:v="urn:schemas-microsoft-com:vml" Requires="v">
                <p:oleObj name="AxMath" r:id="rId4" imgW="1044720" imgH="364680" progId="Equation.AxMath">
                  <p:embed/>
                </p:oleObj>
              </mc:Choice>
              <mc:Fallback>
                <p:oleObj name="AxMath" r:id="rId4" imgW="1044720" imgH="364680" progId="Equation.AxMath">
                  <p:embed/>
                  <p:pic>
                    <p:nvPicPr>
                      <p:cNvPr id="7" name="对象 6">
                        <a:extLst>
                          <a:ext uri="{FF2B5EF4-FFF2-40B4-BE49-F238E27FC236}">
                            <a16:creationId xmlns:a16="http://schemas.microsoft.com/office/drawing/2014/main" id="{6BB197CD-338C-2F07-5A94-72D241862A80}"/>
                          </a:ext>
                        </a:extLst>
                      </p:cNvPr>
                      <p:cNvPicPr/>
                      <p:nvPr/>
                    </p:nvPicPr>
                    <p:blipFill>
                      <a:blip r:embed="rId5"/>
                      <a:stretch>
                        <a:fillRect/>
                      </a:stretch>
                    </p:blipFill>
                    <p:spPr>
                      <a:xfrm>
                        <a:off x="2858752" y="2889651"/>
                        <a:ext cx="2089150" cy="73025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0C8637D-47E9-1277-D028-F9D5DAB43855}"/>
              </a:ext>
            </a:extLst>
          </p:cNvPr>
          <p:cNvSpPr/>
          <p:nvPr/>
        </p:nvSpPr>
        <p:spPr>
          <a:xfrm>
            <a:off x="4681589" y="3084847"/>
            <a:ext cx="2012950"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状态转移矩阵</a:t>
            </a:r>
            <a:endParaRPr lang="zh-CN"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94EC513-FE4F-CB55-8B1C-A7B7011C41CE}"/>
              </a:ext>
            </a:extLst>
          </p:cNvPr>
          <p:cNvSpPr/>
          <p:nvPr/>
        </p:nvSpPr>
        <p:spPr>
          <a:xfrm>
            <a:off x="517450" y="3615660"/>
            <a:ext cx="7220141" cy="497957"/>
          </a:xfrm>
          <a:prstGeom prst="rect">
            <a:avLst/>
          </a:prstGeom>
        </p:spPr>
        <p:txBody>
          <a:bodyPr wrap="square">
            <a:spAutoFit/>
          </a:bodyPr>
          <a:lstStyle/>
          <a:p>
            <a:pPr algn="ctr" fontAlgn="auto">
              <a:lnSpc>
                <a:spcPct val="12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问：轨道预报值外推是                              吗？</a:t>
            </a:r>
            <a:endParaRPr lang="zh-CN"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AF457483-27B0-3D1B-B15D-E9CA29BBFC3D}"/>
              </a:ext>
            </a:extLst>
          </p:cNvPr>
          <p:cNvGraphicFramePr>
            <a:graphicFrameLocks noChangeAspect="1"/>
          </p:cNvGraphicFramePr>
          <p:nvPr>
            <p:extLst>
              <p:ext uri="{D42A27DB-BD31-4B8C-83A1-F6EECF244321}">
                <p14:modId xmlns:p14="http://schemas.microsoft.com/office/powerpoint/2010/main" val="3052364125"/>
              </p:ext>
            </p:extLst>
          </p:nvPr>
        </p:nvGraphicFramePr>
        <p:xfrm>
          <a:off x="4127521" y="3724980"/>
          <a:ext cx="2435225" cy="400050"/>
        </p:xfrm>
        <a:graphic>
          <a:graphicData uri="http://schemas.openxmlformats.org/presentationml/2006/ole">
            <mc:AlternateContent xmlns:mc="http://schemas.openxmlformats.org/markup-compatibility/2006">
              <mc:Choice xmlns:v="urn:schemas-microsoft-com:vml" Requires="v">
                <p:oleObj name="AxMath" r:id="rId6" imgW="1217880" imgH="199800" progId="Equation.AxMath">
                  <p:embed/>
                </p:oleObj>
              </mc:Choice>
              <mc:Fallback>
                <p:oleObj name="AxMath" r:id="rId6" imgW="1217880" imgH="19980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7"/>
                      <a:stretch>
                        <a:fillRect/>
                      </a:stretch>
                    </p:blipFill>
                    <p:spPr>
                      <a:xfrm>
                        <a:off x="4127521" y="3724980"/>
                        <a:ext cx="2435225" cy="40005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ED2A6DC0-9C4E-26B8-3AB5-85FB77392972}"/>
              </a:ext>
            </a:extLst>
          </p:cNvPr>
          <p:cNvPicPr>
            <a:picLocks noChangeAspect="1"/>
          </p:cNvPicPr>
          <p:nvPr/>
        </p:nvPicPr>
        <p:blipFill>
          <a:blip r:embed="rId8"/>
          <a:stretch>
            <a:fillRect/>
          </a:stretch>
        </p:blipFill>
        <p:spPr>
          <a:xfrm>
            <a:off x="7907685" y="2757617"/>
            <a:ext cx="4071907" cy="2969360"/>
          </a:xfrm>
          <a:prstGeom prst="rect">
            <a:avLst/>
          </a:prstGeom>
        </p:spPr>
      </p:pic>
      <p:sp>
        <p:nvSpPr>
          <p:cNvPr id="15" name="矩形 14">
            <a:extLst>
              <a:ext uri="{FF2B5EF4-FFF2-40B4-BE49-F238E27FC236}">
                <a16:creationId xmlns:a16="http://schemas.microsoft.com/office/drawing/2014/main" id="{6DE4F50A-CFA3-5689-4C6A-CFE00812A5CF}"/>
              </a:ext>
            </a:extLst>
          </p:cNvPr>
          <p:cNvSpPr/>
          <p:nvPr/>
        </p:nvSpPr>
        <p:spPr>
          <a:xfrm>
            <a:off x="517450" y="4127157"/>
            <a:ext cx="7220141" cy="430374"/>
          </a:xfrm>
          <a:prstGeom prst="rect">
            <a:avLst/>
          </a:prstGeom>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sym typeface="+mn-ea"/>
              </a:rPr>
              <a:t>（参考解附近的线性近似）</a:t>
            </a:r>
            <a:endParaRPr lang="zh-CN" sz="2000" b="1" dirty="0">
              <a:solidFill>
                <a:srgbClr val="FF0000"/>
              </a:solidFill>
              <a:latin typeface="微软雅黑" panose="020B0503020204020204" pitchFamily="34" charset="-122"/>
              <a:ea typeface="微软雅黑" panose="020B0503020204020204" pitchFamily="34" charset="-122"/>
            </a:endParaRPr>
          </a:p>
        </p:txBody>
      </p:sp>
      <p:pic>
        <p:nvPicPr>
          <p:cNvPr id="6" name="图形 5" descr="困惑的脸轮廓 纯色填充">
            <a:extLst>
              <a:ext uri="{FF2B5EF4-FFF2-40B4-BE49-F238E27FC236}">
                <a16:creationId xmlns:a16="http://schemas.microsoft.com/office/drawing/2014/main" id="{2304D298-DEBA-0016-4A03-FD34C0378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1096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186869"/>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蒙特卡洛方法 </a:t>
            </a:r>
            <a:r>
              <a:rPr lang="en-US" altLang="zh-CN" sz="2800" b="1" dirty="0">
                <a:latin typeface="微软雅黑" panose="020B0503020204020204" pitchFamily="34" charset="-122"/>
                <a:ea typeface="微软雅黑" panose="020B0503020204020204" pitchFamily="34" charset="-122"/>
                <a:sym typeface="+mn-ea"/>
              </a:rPr>
              <a:t>(Monte Carlo, MC)</a:t>
            </a: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随机采样，大数逼近</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应用：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用于微分方程外推</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用于计算数值积分</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用于误差估计</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sp>
        <p:nvSpPr>
          <p:cNvPr id="2" name="矩形 1">
            <a:extLst>
              <a:ext uri="{FF2B5EF4-FFF2-40B4-BE49-F238E27FC236}">
                <a16:creationId xmlns:a16="http://schemas.microsoft.com/office/drawing/2014/main" id="{4FBF6A41-F810-E911-1F14-D790FCB4613E}"/>
              </a:ext>
            </a:extLst>
          </p:cNvPr>
          <p:cNvSpPr/>
          <p:nvPr/>
        </p:nvSpPr>
        <p:spPr>
          <a:xfrm>
            <a:off x="1233512" y="4995646"/>
            <a:ext cx="5541142" cy="584775"/>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hlinkClick r:id="rId2"/>
              </a:rPr>
              <a:t>http://arxiv.org/abs/1009.2755</a:t>
            </a:r>
            <a:endParaRPr lang="en-GB" altLang="zh-CN" sz="1600" b="1" dirty="0">
              <a:solidFill>
                <a:srgbClr val="0000FF"/>
              </a:solidFill>
              <a:latin typeface="微软雅黑" panose="020B0503020204020204" pitchFamily="34" charset="-122"/>
              <a:ea typeface="微软雅黑" panose="020B0503020204020204" pitchFamily="34" charset="-122"/>
            </a:endParaRPr>
          </a:p>
          <a:p>
            <a:pPr algn="ctr"/>
            <a:r>
              <a:rPr lang="en-GB" altLang="zh-CN" sz="1600" b="1" i="0" dirty="0">
                <a:solidFill>
                  <a:srgbClr val="000000"/>
                </a:solidFill>
                <a:effectLst/>
                <a:latin typeface="Lucida Grande"/>
              </a:rPr>
              <a:t>Error estimation in astronomy: A guide</a:t>
            </a:r>
          </a:p>
        </p:txBody>
      </p:sp>
      <p:sp>
        <p:nvSpPr>
          <p:cNvPr id="4" name="矩形 3">
            <a:extLst>
              <a:ext uri="{FF2B5EF4-FFF2-40B4-BE49-F238E27FC236}">
                <a16:creationId xmlns:a16="http://schemas.microsoft.com/office/drawing/2014/main" id="{A50A5A35-68D2-F56B-5D08-33147CB4DDF9}"/>
              </a:ext>
            </a:extLst>
          </p:cNvPr>
          <p:cNvSpPr/>
          <p:nvPr/>
        </p:nvSpPr>
        <p:spPr>
          <a:xfrm>
            <a:off x="6899596" y="2675424"/>
            <a:ext cx="4556887"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编程实现中：利用</a:t>
            </a:r>
            <a:r>
              <a:rPr lang="en-US" altLang="zh-CN" sz="2400" b="1" dirty="0">
                <a:solidFill>
                  <a:srgbClr val="0000FF"/>
                </a:solidFill>
                <a:latin typeface="微软雅黑" panose="020B0503020204020204" pitchFamily="34" charset="-122"/>
                <a:ea typeface="微软雅黑" panose="020B0503020204020204" pitchFamily="34" charset="-122"/>
              </a:rPr>
              <a:t>random</a:t>
            </a:r>
            <a:r>
              <a:rPr lang="zh-CN" altLang="en-US" sz="2400" b="1" dirty="0">
                <a:solidFill>
                  <a:srgbClr val="0000FF"/>
                </a:solidFill>
                <a:latin typeface="微软雅黑" panose="020B0503020204020204" pitchFamily="34" charset="-122"/>
                <a:ea typeface="微软雅黑" panose="020B0503020204020204" pitchFamily="34" charset="-122"/>
              </a:rPr>
              <a:t>函数</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FE417B0-624B-C9CA-3AD1-3EEA084A8092}"/>
              </a:ext>
            </a:extLst>
          </p:cNvPr>
          <p:cNvSpPr/>
          <p:nvPr/>
        </p:nvSpPr>
        <p:spPr>
          <a:xfrm>
            <a:off x="9067985" y="3478402"/>
            <a:ext cx="311957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import numpy as np</a:t>
            </a:r>
          </a:p>
          <a:p>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 np.random.normal(mu, sigma)</a:t>
            </a:r>
          </a:p>
          <a:p>
            <a:pPr fontAlgn="auto">
              <a:spcAft>
                <a:spcPts val="0"/>
              </a:spcAft>
            </a:pPr>
            <a:r>
              <a:rPr lang="pt-BR" altLang="zh-CN" dirty="0">
                <a:latin typeface="Times New Roman" panose="02020603050405020304" pitchFamily="18" charset="0"/>
                <a:ea typeface="微软雅黑" panose="020B0503020204020204" pitchFamily="34" charset="-122"/>
                <a:cs typeface="Times New Roman" panose="02020603050405020304" pitchFamily="18" charset="0"/>
              </a:rPr>
              <a:t>np.random.randn(N)</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6" descr="紧张的脸轮廓 纯色填充">
            <a:extLst>
              <a:ext uri="{FF2B5EF4-FFF2-40B4-BE49-F238E27FC236}">
                <a16:creationId xmlns:a16="http://schemas.microsoft.com/office/drawing/2014/main" id="{84288D5F-5349-1015-8914-9D3E71E00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
        <p:nvSpPr>
          <p:cNvPr id="8" name="矩形 7">
            <a:extLst>
              <a:ext uri="{FF2B5EF4-FFF2-40B4-BE49-F238E27FC236}">
                <a16:creationId xmlns:a16="http://schemas.microsoft.com/office/drawing/2014/main" id="{338E8B50-D602-ADCB-3BE6-D81C201F79FB}"/>
              </a:ext>
            </a:extLst>
          </p:cNvPr>
          <p:cNvSpPr/>
          <p:nvPr/>
        </p:nvSpPr>
        <p:spPr>
          <a:xfrm>
            <a:off x="6395596" y="3468133"/>
            <a:ext cx="251080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Aft>
                <a:spcPts val="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import random</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random.random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fontAlgn="auto">
              <a:spcAft>
                <a:spcPts val="0"/>
              </a:spcAft>
            </a:pP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random.uniform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b)</a:t>
            </a:r>
          </a:p>
          <a:p>
            <a:pPr fontAlgn="auto">
              <a:spcAft>
                <a:spcPts val="0"/>
              </a:spcAft>
            </a:pPr>
            <a:r>
              <a:rPr lang="de-DE" altLang="zh-CN" dirty="0">
                <a:latin typeface="Times New Roman" panose="02020603050405020304" pitchFamily="18" charset="0"/>
                <a:ea typeface="微软雅黑" panose="020B0503020204020204" pitchFamily="34" charset="-122"/>
                <a:cs typeface="Times New Roman" panose="02020603050405020304" pitchFamily="18" charset="0"/>
              </a:rPr>
              <a:t>random.gauss(mu, sigma)</a:t>
            </a:r>
            <a:endParaRPr 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2910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262309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无迹（味）变换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rPr>
              <a:t>(Unscented transform) </a:t>
            </a:r>
          </a:p>
          <a:p>
            <a:pPr lvl="1">
              <a:lnSpc>
                <a:spcPct val="150000"/>
              </a:lnSpc>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选取特定的点（</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sigma points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）进行计算，</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维空间选取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个点（通常选取对称的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Sigma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点的构造举例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mn-ea"/>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rPr>
              <a:t>= 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选取对称的</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个点，距离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，权重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对于标准</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高斯分布                      ，有</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6" name="对象 5">
            <a:extLst>
              <a:ext uri="{FF2B5EF4-FFF2-40B4-BE49-F238E27FC236}">
                <a16:creationId xmlns:a16="http://schemas.microsoft.com/office/drawing/2014/main" id="{E62416FB-E3F0-326E-0101-2BFB0B61AB88}"/>
              </a:ext>
            </a:extLst>
          </p:cNvPr>
          <p:cNvGraphicFramePr>
            <a:graphicFrameLocks noChangeAspect="1"/>
          </p:cNvGraphicFramePr>
          <p:nvPr>
            <p:extLst>
              <p:ext uri="{D42A27DB-BD31-4B8C-83A1-F6EECF244321}">
                <p14:modId xmlns:p14="http://schemas.microsoft.com/office/powerpoint/2010/main" val="4207269750"/>
              </p:ext>
            </p:extLst>
          </p:nvPr>
        </p:nvGraphicFramePr>
        <p:xfrm>
          <a:off x="3823446" y="3304736"/>
          <a:ext cx="1352550" cy="393700"/>
        </p:xfrm>
        <a:graphic>
          <a:graphicData uri="http://schemas.openxmlformats.org/presentationml/2006/ole">
            <mc:AlternateContent xmlns:mc="http://schemas.openxmlformats.org/markup-compatibility/2006">
              <mc:Choice xmlns:v="urn:schemas-microsoft-com:vml" Requires="v">
                <p:oleObj name="AxMath" r:id="rId2" imgW="676440" imgH="196920" progId="Equation.AxMath">
                  <p:embed/>
                </p:oleObj>
              </mc:Choice>
              <mc:Fallback>
                <p:oleObj name="AxMath" r:id="rId2" imgW="676440" imgH="196920" progId="Equation.AxMath">
                  <p:embed/>
                  <p:pic>
                    <p:nvPicPr>
                      <p:cNvPr id="0" name=""/>
                      <p:cNvPicPr/>
                      <p:nvPr/>
                    </p:nvPicPr>
                    <p:blipFill>
                      <a:blip r:embed="rId3"/>
                      <a:stretch>
                        <a:fillRect/>
                      </a:stretch>
                    </p:blipFill>
                    <p:spPr>
                      <a:xfrm>
                        <a:off x="3823446" y="3304736"/>
                        <a:ext cx="1352550" cy="393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DB4EA6C-30E2-4705-C615-C20842F1A001}"/>
              </a:ext>
            </a:extLst>
          </p:cNvPr>
          <p:cNvGraphicFramePr>
            <a:graphicFrameLocks noChangeAspect="1"/>
          </p:cNvGraphicFramePr>
          <p:nvPr>
            <p:extLst>
              <p:ext uri="{D42A27DB-BD31-4B8C-83A1-F6EECF244321}">
                <p14:modId xmlns:p14="http://schemas.microsoft.com/office/powerpoint/2010/main" val="4201656519"/>
              </p:ext>
            </p:extLst>
          </p:nvPr>
        </p:nvGraphicFramePr>
        <p:xfrm>
          <a:off x="1930493" y="3873679"/>
          <a:ext cx="1377950" cy="1746250"/>
        </p:xfrm>
        <a:graphic>
          <a:graphicData uri="http://schemas.openxmlformats.org/presentationml/2006/ole">
            <mc:AlternateContent xmlns:mc="http://schemas.openxmlformats.org/markup-compatibility/2006">
              <mc:Choice xmlns:v="urn:schemas-microsoft-com:vml" Requires="v">
                <p:oleObj name="AxMath" r:id="rId4" imgW="689040" imgH="872640" progId="Equation.AxMath">
                  <p:embed/>
                </p:oleObj>
              </mc:Choice>
              <mc:Fallback>
                <p:oleObj name="AxMath" r:id="rId4" imgW="689040" imgH="872640" progId="Equation.AxMath">
                  <p:embed/>
                  <p:pic>
                    <p:nvPicPr>
                      <p:cNvPr id="0" name=""/>
                      <p:cNvPicPr/>
                      <p:nvPr/>
                    </p:nvPicPr>
                    <p:blipFill>
                      <a:blip r:embed="rId5"/>
                      <a:stretch>
                        <a:fillRect/>
                      </a:stretch>
                    </p:blipFill>
                    <p:spPr>
                      <a:xfrm>
                        <a:off x="1930493" y="3873679"/>
                        <a:ext cx="1377950" cy="1746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198859A-DD9F-84FC-09EF-F0FD0402C277}"/>
              </a:ext>
            </a:extLst>
          </p:cNvPr>
          <p:cNvGraphicFramePr>
            <a:graphicFrameLocks noChangeAspect="1"/>
          </p:cNvGraphicFramePr>
          <p:nvPr>
            <p:extLst>
              <p:ext uri="{D42A27DB-BD31-4B8C-83A1-F6EECF244321}">
                <p14:modId xmlns:p14="http://schemas.microsoft.com/office/powerpoint/2010/main" val="579244118"/>
              </p:ext>
            </p:extLst>
          </p:nvPr>
        </p:nvGraphicFramePr>
        <p:xfrm>
          <a:off x="5456714" y="2824228"/>
          <a:ext cx="231775" cy="377825"/>
        </p:xfrm>
        <a:graphic>
          <a:graphicData uri="http://schemas.openxmlformats.org/presentationml/2006/ole">
            <mc:AlternateContent xmlns:mc="http://schemas.openxmlformats.org/markup-compatibility/2006">
              <mc:Choice xmlns:v="urn:schemas-microsoft-com:vml" Requires="v">
                <p:oleObj name="AxMath" r:id="rId6" imgW="116640" imgH="189360" progId="Equation.AxMath">
                  <p:embed/>
                </p:oleObj>
              </mc:Choice>
              <mc:Fallback>
                <p:oleObj name="AxMath" r:id="rId6" imgW="116640" imgH="189360" progId="Equation.AxMath">
                  <p:embed/>
                  <p:pic>
                    <p:nvPicPr>
                      <p:cNvPr id="0" name=""/>
                      <p:cNvPicPr/>
                      <p:nvPr/>
                    </p:nvPicPr>
                    <p:blipFill>
                      <a:blip r:embed="rId7"/>
                      <a:stretch>
                        <a:fillRect/>
                      </a:stretch>
                    </p:blipFill>
                    <p:spPr>
                      <a:xfrm>
                        <a:off x="5456714" y="2824228"/>
                        <a:ext cx="231775" cy="37782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59EEFE6-982C-1DA1-B13D-AC9D89358F22}"/>
              </a:ext>
            </a:extLst>
          </p:cNvPr>
          <p:cNvPicPr>
            <a:picLocks noChangeAspect="1"/>
          </p:cNvPicPr>
          <p:nvPr/>
        </p:nvPicPr>
        <p:blipFill>
          <a:blip r:embed="rId8"/>
          <a:stretch>
            <a:fillRect/>
          </a:stretch>
        </p:blipFill>
        <p:spPr>
          <a:xfrm>
            <a:off x="8769942" y="2951521"/>
            <a:ext cx="2562225" cy="2038350"/>
          </a:xfrm>
          <a:prstGeom prst="rect">
            <a:avLst/>
          </a:prstGeom>
        </p:spPr>
      </p:pic>
      <p:graphicFrame>
        <p:nvGraphicFramePr>
          <p:cNvPr id="15" name="对象 14">
            <a:extLst>
              <a:ext uri="{FF2B5EF4-FFF2-40B4-BE49-F238E27FC236}">
                <a16:creationId xmlns:a16="http://schemas.microsoft.com/office/drawing/2014/main" id="{B9BA29AC-0F28-C0BC-7C1B-2432D03C1D49}"/>
              </a:ext>
            </a:extLst>
          </p:cNvPr>
          <p:cNvGraphicFramePr>
            <a:graphicFrameLocks noChangeAspect="1"/>
          </p:cNvGraphicFramePr>
          <p:nvPr>
            <p:extLst>
              <p:ext uri="{D42A27DB-BD31-4B8C-83A1-F6EECF244321}">
                <p14:modId xmlns:p14="http://schemas.microsoft.com/office/powerpoint/2010/main" val="756632589"/>
              </p:ext>
            </p:extLst>
          </p:nvPr>
        </p:nvGraphicFramePr>
        <p:xfrm>
          <a:off x="4023713" y="4778076"/>
          <a:ext cx="1044575" cy="381000"/>
        </p:xfrm>
        <a:graphic>
          <a:graphicData uri="http://schemas.openxmlformats.org/presentationml/2006/ole">
            <mc:AlternateContent xmlns:mc="http://schemas.openxmlformats.org/markup-compatibility/2006">
              <mc:Choice xmlns:v="urn:schemas-microsoft-com:vml" Requires="v">
                <p:oleObj name="AxMath" r:id="rId9" imgW="521640" imgH="190800" progId="Equation.AxMath">
                  <p:embed/>
                </p:oleObj>
              </mc:Choice>
              <mc:Fallback>
                <p:oleObj name="AxMath" r:id="rId9" imgW="521640" imgH="190800" progId="Equation.AxMath">
                  <p:embed/>
                  <p:pic>
                    <p:nvPicPr>
                      <p:cNvPr id="7" name="对象 6">
                        <a:extLst>
                          <a:ext uri="{FF2B5EF4-FFF2-40B4-BE49-F238E27FC236}">
                            <a16:creationId xmlns:a16="http://schemas.microsoft.com/office/drawing/2014/main" id="{0DB4EA6C-30E2-4705-C615-C20842F1A001}"/>
                          </a:ext>
                        </a:extLst>
                      </p:cNvPr>
                      <p:cNvPicPr/>
                      <p:nvPr/>
                    </p:nvPicPr>
                    <p:blipFill>
                      <a:blip r:embed="rId10"/>
                      <a:stretch>
                        <a:fillRect/>
                      </a:stretch>
                    </p:blipFill>
                    <p:spPr>
                      <a:xfrm>
                        <a:off x="4023713" y="4778076"/>
                        <a:ext cx="1044575" cy="3810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944BF3-BEBF-5967-884D-0B0E9DE50116}"/>
              </a:ext>
            </a:extLst>
          </p:cNvPr>
          <p:cNvGraphicFramePr>
            <a:graphicFrameLocks noChangeAspect="1"/>
          </p:cNvGraphicFramePr>
          <p:nvPr>
            <p:extLst>
              <p:ext uri="{D42A27DB-BD31-4B8C-83A1-F6EECF244321}">
                <p14:modId xmlns:p14="http://schemas.microsoft.com/office/powerpoint/2010/main" val="926599961"/>
              </p:ext>
            </p:extLst>
          </p:nvPr>
        </p:nvGraphicFramePr>
        <p:xfrm>
          <a:off x="3909413" y="3873679"/>
          <a:ext cx="790575" cy="377825"/>
        </p:xfrm>
        <a:graphic>
          <a:graphicData uri="http://schemas.openxmlformats.org/presentationml/2006/ole">
            <mc:AlternateContent xmlns:mc="http://schemas.openxmlformats.org/markup-compatibility/2006">
              <mc:Choice xmlns:v="urn:schemas-microsoft-com:vml" Requires="v">
                <p:oleObj name="AxMath" r:id="rId11" imgW="395640" imgH="189360" progId="Equation.AxMath">
                  <p:embed/>
                </p:oleObj>
              </mc:Choice>
              <mc:Fallback>
                <p:oleObj name="AxMath" r:id="rId11" imgW="395640" imgH="189360" progId="Equation.AxMath">
                  <p:embed/>
                  <p:pic>
                    <p:nvPicPr>
                      <p:cNvPr id="15" name="对象 14">
                        <a:extLst>
                          <a:ext uri="{FF2B5EF4-FFF2-40B4-BE49-F238E27FC236}">
                            <a16:creationId xmlns:a16="http://schemas.microsoft.com/office/drawing/2014/main" id="{B9BA29AC-0F28-C0BC-7C1B-2432D03C1D49}"/>
                          </a:ext>
                        </a:extLst>
                      </p:cNvPr>
                      <p:cNvPicPr/>
                      <p:nvPr/>
                    </p:nvPicPr>
                    <p:blipFill>
                      <a:blip r:embed="rId12"/>
                      <a:stretch>
                        <a:fillRect/>
                      </a:stretch>
                    </p:blipFill>
                    <p:spPr>
                      <a:xfrm>
                        <a:off x="3909413" y="3873679"/>
                        <a:ext cx="790575" cy="377825"/>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990942E7-9E56-FB26-3F4E-4B7AC7B85DED}"/>
              </a:ext>
            </a:extLst>
          </p:cNvPr>
          <p:cNvCxnSpPr>
            <a:cxnSpLocks/>
          </p:cNvCxnSpPr>
          <p:nvPr/>
        </p:nvCxnSpPr>
        <p:spPr>
          <a:xfrm>
            <a:off x="3089525" y="406259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D36224-BBD2-D91F-33B6-87AB586C17EC}"/>
              </a:ext>
            </a:extLst>
          </p:cNvPr>
          <p:cNvCxnSpPr>
            <a:cxnSpLocks/>
          </p:cNvCxnSpPr>
          <p:nvPr/>
        </p:nvCxnSpPr>
        <p:spPr>
          <a:xfrm>
            <a:off x="3229206" y="4940881"/>
            <a:ext cx="6802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612539B-EC51-A7E4-7652-88588994593D}"/>
              </a:ext>
            </a:extLst>
          </p:cNvPr>
          <p:cNvSpPr/>
          <p:nvPr/>
        </p:nvSpPr>
        <p:spPr>
          <a:xfrm>
            <a:off x="3089525" y="4301686"/>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C23DAA4-BF68-9DC7-8B32-FFF097FAE084}"/>
              </a:ext>
            </a:extLst>
          </p:cNvPr>
          <p:cNvSpPr/>
          <p:nvPr/>
        </p:nvSpPr>
        <p:spPr>
          <a:xfrm>
            <a:off x="3243761" y="5220320"/>
            <a:ext cx="2194476" cy="369332"/>
          </a:xfrm>
          <a:prstGeom prst="rect">
            <a:avLst/>
          </a:prstGeom>
        </p:spPr>
        <p:txBody>
          <a:bodyPr wrap="square">
            <a:spAutoFit/>
          </a:bodyPr>
          <a:lstStyle/>
          <a:p>
            <a:pPr algn="ctr" fontAlgn="auto">
              <a:spcAft>
                <a:spcPts val="0"/>
              </a:spcAft>
            </a:pPr>
            <a:r>
              <a:rPr lang="zh-CN" altLang="en-US" b="1" dirty="0">
                <a:solidFill>
                  <a:srgbClr val="0000FF"/>
                </a:solidFill>
                <a:latin typeface="微软雅黑" panose="020B0503020204020204" pitchFamily="34" charset="-122"/>
                <a:ea typeface="微软雅黑" panose="020B0503020204020204" pitchFamily="34" charset="-122"/>
              </a:rPr>
              <a:t>由对称性必然满足</a:t>
            </a:r>
            <a:endParaRPr lang="zh-CN" b="1" dirty="0">
              <a:solidFill>
                <a:srgbClr val="0000FF"/>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E7BF1E6C-B97B-69A2-D850-FD0E17099FBD}"/>
              </a:ext>
            </a:extLst>
          </p:cNvPr>
          <p:cNvGraphicFramePr>
            <a:graphicFrameLocks noChangeAspect="1"/>
          </p:cNvGraphicFramePr>
          <p:nvPr>
            <p:extLst>
              <p:ext uri="{D42A27DB-BD31-4B8C-83A1-F6EECF244321}">
                <p14:modId xmlns:p14="http://schemas.microsoft.com/office/powerpoint/2010/main" val="3227220685"/>
              </p:ext>
            </p:extLst>
          </p:nvPr>
        </p:nvGraphicFramePr>
        <p:xfrm>
          <a:off x="6211999" y="4245556"/>
          <a:ext cx="1803400" cy="695325"/>
        </p:xfrm>
        <a:graphic>
          <a:graphicData uri="http://schemas.openxmlformats.org/presentationml/2006/ole">
            <mc:AlternateContent xmlns:mc="http://schemas.openxmlformats.org/markup-compatibility/2006">
              <mc:Choice xmlns:v="urn:schemas-microsoft-com:vml" Requires="v">
                <p:oleObj name="AxMath" r:id="rId13" imgW="901440" imgH="347040" progId="Equation.AxMath">
                  <p:embed/>
                </p:oleObj>
              </mc:Choice>
              <mc:Fallback>
                <p:oleObj name="AxMath" r:id="rId13" imgW="901440" imgH="347040" progId="Equation.AxMath">
                  <p:embed/>
                  <p:pic>
                    <p:nvPicPr>
                      <p:cNvPr id="16" name="对象 15">
                        <a:extLst>
                          <a:ext uri="{FF2B5EF4-FFF2-40B4-BE49-F238E27FC236}">
                            <a16:creationId xmlns:a16="http://schemas.microsoft.com/office/drawing/2014/main" id="{1F944BF3-BEBF-5967-884D-0B0E9DE50116}"/>
                          </a:ext>
                        </a:extLst>
                      </p:cNvPr>
                      <p:cNvPicPr/>
                      <p:nvPr/>
                    </p:nvPicPr>
                    <p:blipFill>
                      <a:blip r:embed="rId14"/>
                      <a:stretch>
                        <a:fillRect/>
                      </a:stretch>
                    </p:blipFill>
                    <p:spPr>
                      <a:xfrm>
                        <a:off x="6211999" y="4245556"/>
                        <a:ext cx="1803400" cy="695325"/>
                      </a:xfrm>
                      <a:prstGeom prst="rect">
                        <a:avLst/>
                      </a:prstGeom>
                    </p:spPr>
                  </p:pic>
                </p:oleObj>
              </mc:Fallback>
            </mc:AlternateContent>
          </a:graphicData>
        </a:graphic>
      </p:graphicFrame>
      <p:sp>
        <p:nvSpPr>
          <p:cNvPr id="24" name="箭头: 右 23">
            <a:extLst>
              <a:ext uri="{FF2B5EF4-FFF2-40B4-BE49-F238E27FC236}">
                <a16:creationId xmlns:a16="http://schemas.microsoft.com/office/drawing/2014/main" id="{C13E17FF-679E-4E9C-892B-633313D13E80}"/>
              </a:ext>
            </a:extLst>
          </p:cNvPr>
          <p:cNvSpPr/>
          <p:nvPr/>
        </p:nvSpPr>
        <p:spPr>
          <a:xfrm>
            <a:off x="5504612" y="3967630"/>
            <a:ext cx="474283" cy="1252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眩晕的脸轮廓 纯色填充">
            <a:extLst>
              <a:ext uri="{FF2B5EF4-FFF2-40B4-BE49-F238E27FC236}">
                <a16:creationId xmlns:a16="http://schemas.microsoft.com/office/drawing/2014/main" id="{17850DE5-0808-25B7-A8E6-4DC6EBEA24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15406"/>
            <a:ext cx="571360" cy="571360"/>
          </a:xfrm>
          <a:prstGeom prst="rect">
            <a:avLst/>
          </a:prstGeom>
        </p:spPr>
      </p:pic>
    </p:spTree>
    <p:extLst>
      <p:ext uri="{BB962C8B-B14F-4D97-AF65-F5344CB8AC3E}">
        <p14:creationId xmlns:p14="http://schemas.microsoft.com/office/powerpoint/2010/main" val="2052850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65923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算例：</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非线性变换：</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轨道误差和传播</a:t>
            </a:r>
          </a:p>
        </p:txBody>
      </p:sp>
      <p:graphicFrame>
        <p:nvGraphicFramePr>
          <p:cNvPr id="2" name="对象 1">
            <a:extLst>
              <a:ext uri="{FF2B5EF4-FFF2-40B4-BE49-F238E27FC236}">
                <a16:creationId xmlns:a16="http://schemas.microsoft.com/office/drawing/2014/main" id="{662CB16F-C63B-A441-0279-4089AD036619}"/>
              </a:ext>
            </a:extLst>
          </p:cNvPr>
          <p:cNvGraphicFramePr>
            <a:graphicFrameLocks noChangeAspect="1"/>
          </p:cNvGraphicFramePr>
          <p:nvPr>
            <p:extLst>
              <p:ext uri="{D42A27DB-BD31-4B8C-83A1-F6EECF244321}">
                <p14:modId xmlns:p14="http://schemas.microsoft.com/office/powerpoint/2010/main" val="3758428282"/>
              </p:ext>
            </p:extLst>
          </p:nvPr>
        </p:nvGraphicFramePr>
        <p:xfrm>
          <a:off x="5221288" y="1689100"/>
          <a:ext cx="3221037" cy="754063"/>
        </p:xfrm>
        <a:graphic>
          <a:graphicData uri="http://schemas.openxmlformats.org/presentationml/2006/ole">
            <mc:AlternateContent xmlns:mc="http://schemas.openxmlformats.org/markup-compatibility/2006">
              <mc:Choice xmlns:v="urn:schemas-microsoft-com:vml" Requires="v">
                <p:oleObj name="AxMath" r:id="rId2" imgW="1802520" imgH="423000" progId="Equation.AxMath">
                  <p:embed/>
                </p:oleObj>
              </mc:Choice>
              <mc:Fallback>
                <p:oleObj name="AxMath" r:id="rId2" imgW="1802520" imgH="423000" progId="Equation.AxMath">
                  <p:embed/>
                  <p:pic>
                    <p:nvPicPr>
                      <p:cNvPr id="0" name=""/>
                      <p:cNvPicPr/>
                      <p:nvPr/>
                    </p:nvPicPr>
                    <p:blipFill>
                      <a:blip r:embed="rId3"/>
                      <a:stretch>
                        <a:fillRect/>
                      </a:stretch>
                    </p:blipFill>
                    <p:spPr>
                      <a:xfrm>
                        <a:off x="5221288" y="1689100"/>
                        <a:ext cx="3221037" cy="75406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5879946-1607-0E1F-C9CA-F8AF3480EC67}"/>
              </a:ext>
            </a:extLst>
          </p:cNvPr>
          <p:cNvGraphicFramePr>
            <a:graphicFrameLocks noChangeAspect="1"/>
          </p:cNvGraphicFramePr>
          <p:nvPr>
            <p:extLst>
              <p:ext uri="{D42A27DB-BD31-4B8C-83A1-F6EECF244321}">
                <p14:modId xmlns:p14="http://schemas.microsoft.com/office/powerpoint/2010/main" val="4215962528"/>
              </p:ext>
            </p:extLst>
          </p:nvPr>
        </p:nvGraphicFramePr>
        <p:xfrm>
          <a:off x="3148553" y="1692162"/>
          <a:ext cx="1355725" cy="746125"/>
        </p:xfrm>
        <a:graphic>
          <a:graphicData uri="http://schemas.openxmlformats.org/presentationml/2006/ole">
            <mc:AlternateContent xmlns:mc="http://schemas.openxmlformats.org/markup-compatibility/2006">
              <mc:Choice xmlns:v="urn:schemas-microsoft-com:vml" Requires="v">
                <p:oleObj name="AxMath" r:id="rId4" imgW="678600" imgH="373680" progId="Equation.AxMath">
                  <p:embed/>
                </p:oleObj>
              </mc:Choice>
              <mc:Fallback>
                <p:oleObj name="AxMath" r:id="rId4" imgW="678600" imgH="373680" progId="Equation.AxMath">
                  <p:embed/>
                  <p:pic>
                    <p:nvPicPr>
                      <p:cNvPr id="0" name=""/>
                      <p:cNvPicPr/>
                      <p:nvPr/>
                    </p:nvPicPr>
                    <p:blipFill>
                      <a:blip r:embed="rId5"/>
                      <a:stretch>
                        <a:fillRect/>
                      </a:stretch>
                    </p:blipFill>
                    <p:spPr>
                      <a:xfrm>
                        <a:off x="3148553" y="1692162"/>
                        <a:ext cx="1355725" cy="7461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5932EAF-646E-82F1-B46D-3C55773DC684}"/>
              </a:ext>
            </a:extLst>
          </p:cNvPr>
          <p:cNvGraphicFramePr>
            <a:graphicFrameLocks noChangeAspect="1"/>
          </p:cNvGraphicFramePr>
          <p:nvPr>
            <p:extLst>
              <p:ext uri="{D42A27DB-BD31-4B8C-83A1-F6EECF244321}">
                <p14:modId xmlns:p14="http://schemas.microsoft.com/office/powerpoint/2010/main" val="3992029849"/>
              </p:ext>
            </p:extLst>
          </p:nvPr>
        </p:nvGraphicFramePr>
        <p:xfrm>
          <a:off x="9340494" y="747711"/>
          <a:ext cx="1803400" cy="695325"/>
        </p:xfrm>
        <a:graphic>
          <a:graphicData uri="http://schemas.openxmlformats.org/presentationml/2006/ole">
            <mc:AlternateContent xmlns:mc="http://schemas.openxmlformats.org/markup-compatibility/2006">
              <mc:Choice xmlns:v="urn:schemas-microsoft-com:vml" Requires="v">
                <p:oleObj name="AxMath" r:id="rId6" imgW="901440" imgH="347040" progId="Equation.AxMath">
                  <p:embed/>
                </p:oleObj>
              </mc:Choice>
              <mc:Fallback>
                <p:oleObj name="AxMath" r:id="rId6" imgW="901440" imgH="347040" progId="Equation.AxMath">
                  <p:embed/>
                  <p:pic>
                    <p:nvPicPr>
                      <p:cNvPr id="23" name="对象 22">
                        <a:extLst>
                          <a:ext uri="{FF2B5EF4-FFF2-40B4-BE49-F238E27FC236}">
                            <a16:creationId xmlns:a16="http://schemas.microsoft.com/office/drawing/2014/main" id="{E7BF1E6C-B97B-69A2-D850-FD0E17099FBD}"/>
                          </a:ext>
                        </a:extLst>
                      </p:cNvPr>
                      <p:cNvPicPr/>
                      <p:nvPr/>
                    </p:nvPicPr>
                    <p:blipFill>
                      <a:blip r:embed="rId7"/>
                      <a:stretch>
                        <a:fillRect/>
                      </a:stretch>
                    </p:blipFill>
                    <p:spPr>
                      <a:xfrm>
                        <a:off x="9340494" y="747711"/>
                        <a:ext cx="1803400" cy="695325"/>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9AEA7321-DD88-ED42-64A9-9D5C3B60E9FE}"/>
              </a:ext>
            </a:extLst>
          </p:cNvPr>
          <p:cNvPicPr>
            <a:picLocks noChangeAspect="1"/>
          </p:cNvPicPr>
          <p:nvPr/>
        </p:nvPicPr>
        <p:blipFill>
          <a:blip r:embed="rId8"/>
          <a:stretch>
            <a:fillRect/>
          </a:stretch>
        </p:blipFill>
        <p:spPr>
          <a:xfrm>
            <a:off x="8961081" y="1336236"/>
            <a:ext cx="2562225" cy="2038350"/>
          </a:xfrm>
          <a:prstGeom prst="rect">
            <a:avLst/>
          </a:prstGeom>
        </p:spPr>
      </p:pic>
      <p:graphicFrame>
        <p:nvGraphicFramePr>
          <p:cNvPr id="8" name="对象 7">
            <a:extLst>
              <a:ext uri="{FF2B5EF4-FFF2-40B4-BE49-F238E27FC236}">
                <a16:creationId xmlns:a16="http://schemas.microsoft.com/office/drawing/2014/main" id="{2E071B1B-799A-E433-7739-D074AE145922}"/>
              </a:ext>
            </a:extLst>
          </p:cNvPr>
          <p:cNvGraphicFramePr>
            <a:graphicFrameLocks noChangeAspect="1"/>
          </p:cNvGraphicFramePr>
          <p:nvPr>
            <p:extLst>
              <p:ext uri="{D42A27DB-BD31-4B8C-83A1-F6EECF244321}">
                <p14:modId xmlns:p14="http://schemas.microsoft.com/office/powerpoint/2010/main" val="2322393099"/>
              </p:ext>
            </p:extLst>
          </p:nvPr>
        </p:nvGraphicFramePr>
        <p:xfrm>
          <a:off x="4918075" y="3136900"/>
          <a:ext cx="3005138" cy="1333500"/>
        </p:xfrm>
        <a:graphic>
          <a:graphicData uri="http://schemas.openxmlformats.org/presentationml/2006/ole">
            <mc:AlternateContent xmlns:mc="http://schemas.openxmlformats.org/markup-compatibility/2006">
              <mc:Choice xmlns:v="urn:schemas-microsoft-com:vml" Requires="v">
                <p:oleObj name="AxMath" r:id="rId9" imgW="1899720" imgH="843480" progId="Equation.AxMath">
                  <p:embed/>
                </p:oleObj>
              </mc:Choice>
              <mc:Fallback>
                <p:oleObj name="AxMath" r:id="rId9" imgW="1899720" imgH="843480" progId="Equation.AxMath">
                  <p:embed/>
                  <p:pic>
                    <p:nvPicPr>
                      <p:cNvPr id="2" name="对象 1">
                        <a:extLst>
                          <a:ext uri="{FF2B5EF4-FFF2-40B4-BE49-F238E27FC236}">
                            <a16:creationId xmlns:a16="http://schemas.microsoft.com/office/drawing/2014/main" id="{662CB16F-C63B-A441-0279-4089AD036619}"/>
                          </a:ext>
                        </a:extLst>
                      </p:cNvPr>
                      <p:cNvPicPr/>
                      <p:nvPr/>
                    </p:nvPicPr>
                    <p:blipFill>
                      <a:blip r:embed="rId10"/>
                      <a:stretch>
                        <a:fillRect/>
                      </a:stretch>
                    </p:blipFill>
                    <p:spPr>
                      <a:xfrm>
                        <a:off x="4918075" y="3136900"/>
                        <a:ext cx="3005138" cy="1333500"/>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F89C2ADF-DB36-452F-79DB-2C82F42D4B3E}"/>
              </a:ext>
            </a:extLst>
          </p:cNvPr>
          <p:cNvPicPr>
            <a:picLocks noChangeAspect="1"/>
          </p:cNvPicPr>
          <p:nvPr/>
        </p:nvPicPr>
        <p:blipFill>
          <a:blip r:embed="rId11"/>
          <a:stretch>
            <a:fillRect/>
          </a:stretch>
        </p:blipFill>
        <p:spPr>
          <a:xfrm>
            <a:off x="8327442" y="3340045"/>
            <a:ext cx="3533024" cy="3266984"/>
          </a:xfrm>
          <a:prstGeom prst="rect">
            <a:avLst/>
          </a:prstGeom>
        </p:spPr>
      </p:pic>
      <p:graphicFrame>
        <p:nvGraphicFramePr>
          <p:cNvPr id="28" name="表格 28">
            <a:extLst>
              <a:ext uri="{FF2B5EF4-FFF2-40B4-BE49-F238E27FC236}">
                <a16:creationId xmlns:a16="http://schemas.microsoft.com/office/drawing/2014/main" id="{C9CDD671-3E8E-72F6-41FB-77787DFF9CF7}"/>
              </a:ext>
            </a:extLst>
          </p:cNvPr>
          <p:cNvGraphicFramePr>
            <a:graphicFrameLocks noGrp="1"/>
          </p:cNvGraphicFramePr>
          <p:nvPr>
            <p:extLst>
              <p:ext uri="{D42A27DB-BD31-4B8C-83A1-F6EECF244321}">
                <p14:modId xmlns:p14="http://schemas.microsoft.com/office/powerpoint/2010/main" val="3144347305"/>
              </p:ext>
            </p:extLst>
          </p:nvPr>
        </p:nvGraphicFramePr>
        <p:xfrm>
          <a:off x="696005" y="4705468"/>
          <a:ext cx="6966858" cy="14833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97507512"/>
                    </a:ext>
                  </a:extLst>
                </a:gridCol>
                <a:gridCol w="1161143">
                  <a:extLst>
                    <a:ext uri="{9D8B030D-6E8A-4147-A177-3AD203B41FA5}">
                      <a16:colId xmlns:a16="http://schemas.microsoft.com/office/drawing/2014/main" val="1041868013"/>
                    </a:ext>
                  </a:extLst>
                </a:gridCol>
                <a:gridCol w="1161143">
                  <a:extLst>
                    <a:ext uri="{9D8B030D-6E8A-4147-A177-3AD203B41FA5}">
                      <a16:colId xmlns:a16="http://schemas.microsoft.com/office/drawing/2014/main" val="3463814405"/>
                    </a:ext>
                  </a:extLst>
                </a:gridCol>
                <a:gridCol w="1161143">
                  <a:extLst>
                    <a:ext uri="{9D8B030D-6E8A-4147-A177-3AD203B41FA5}">
                      <a16:colId xmlns:a16="http://schemas.microsoft.com/office/drawing/2014/main" val="3535369204"/>
                    </a:ext>
                  </a:extLst>
                </a:gridCol>
                <a:gridCol w="1161143">
                  <a:extLst>
                    <a:ext uri="{9D8B030D-6E8A-4147-A177-3AD203B41FA5}">
                      <a16:colId xmlns:a16="http://schemas.microsoft.com/office/drawing/2014/main" val="1688965427"/>
                    </a:ext>
                  </a:extLst>
                </a:gridCol>
                <a:gridCol w="1161143">
                  <a:extLst>
                    <a:ext uri="{9D8B030D-6E8A-4147-A177-3AD203B41FA5}">
                      <a16:colId xmlns:a16="http://schemas.microsoft.com/office/drawing/2014/main" val="3611190584"/>
                    </a:ext>
                  </a:extLst>
                </a:gridCol>
              </a:tblGrid>
              <a:tr h="370840">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3688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线性变换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0.5403 </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0.8414</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0.4720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0.2097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570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无迹变换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0.3816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0.5943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0.3264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0.2003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-0.1377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044912"/>
                  </a:ext>
                </a:extLst>
              </a:tr>
              <a:tr h="370840">
                <a:tc>
                  <a:txBody>
                    <a:bodyPr/>
                    <a:lstStyle/>
                    <a:p>
                      <a:pPr algn="ct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蒙特卡洛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0.3901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0.6058</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0.3040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0.2027</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-0.1101</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783274"/>
                  </a:ext>
                </a:extLst>
              </a:tr>
            </a:tbl>
          </a:graphicData>
        </a:graphic>
      </p:graphicFrame>
      <p:graphicFrame>
        <p:nvGraphicFramePr>
          <p:cNvPr id="29" name="对象 28">
            <a:extLst>
              <a:ext uri="{FF2B5EF4-FFF2-40B4-BE49-F238E27FC236}">
                <a16:creationId xmlns:a16="http://schemas.microsoft.com/office/drawing/2014/main" id="{BD20CF77-4D69-E83D-E2E1-D5945A742191}"/>
              </a:ext>
            </a:extLst>
          </p:cNvPr>
          <p:cNvGraphicFramePr>
            <a:graphicFrameLocks noChangeAspect="1"/>
          </p:cNvGraphicFramePr>
          <p:nvPr>
            <p:extLst>
              <p:ext uri="{D42A27DB-BD31-4B8C-83A1-F6EECF244321}">
                <p14:modId xmlns:p14="http://schemas.microsoft.com/office/powerpoint/2010/main" val="782708029"/>
              </p:ext>
            </p:extLst>
          </p:nvPr>
        </p:nvGraphicFramePr>
        <p:xfrm>
          <a:off x="2330272" y="4723613"/>
          <a:ext cx="260350" cy="381000"/>
        </p:xfrm>
        <a:graphic>
          <a:graphicData uri="http://schemas.openxmlformats.org/presentationml/2006/ole">
            <mc:AlternateContent xmlns:mc="http://schemas.openxmlformats.org/markup-compatibility/2006">
              <mc:Choice xmlns:v="urn:schemas-microsoft-com:vml" Requires="v">
                <p:oleObj name="AxMath" r:id="rId12" imgW="130320" imgH="189720" progId="Equation.AxMath">
                  <p:embed/>
                </p:oleObj>
              </mc:Choice>
              <mc:Fallback>
                <p:oleObj name="AxMath" r:id="rId12" imgW="130320" imgH="189720" progId="Equation.AxMath">
                  <p:embed/>
                  <p:pic>
                    <p:nvPicPr>
                      <p:cNvPr id="0" name=""/>
                      <p:cNvPicPr/>
                      <p:nvPr/>
                    </p:nvPicPr>
                    <p:blipFill>
                      <a:blip r:embed="rId13"/>
                      <a:stretch>
                        <a:fillRect/>
                      </a:stretch>
                    </p:blipFill>
                    <p:spPr>
                      <a:xfrm>
                        <a:off x="2330272" y="4723613"/>
                        <a:ext cx="260350" cy="3810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145A61A1-734A-E0FD-4395-A3610A7212B2}"/>
              </a:ext>
            </a:extLst>
          </p:cNvPr>
          <p:cNvGraphicFramePr>
            <a:graphicFrameLocks noChangeAspect="1"/>
          </p:cNvGraphicFramePr>
          <p:nvPr>
            <p:extLst>
              <p:ext uri="{D42A27DB-BD31-4B8C-83A1-F6EECF244321}">
                <p14:modId xmlns:p14="http://schemas.microsoft.com/office/powerpoint/2010/main" val="996973029"/>
              </p:ext>
            </p:extLst>
          </p:nvPr>
        </p:nvGraphicFramePr>
        <p:xfrm>
          <a:off x="3523153" y="4710913"/>
          <a:ext cx="257175" cy="406400"/>
        </p:xfrm>
        <a:graphic>
          <a:graphicData uri="http://schemas.openxmlformats.org/presentationml/2006/ole">
            <mc:AlternateContent xmlns:mc="http://schemas.openxmlformats.org/markup-compatibility/2006">
              <mc:Choice xmlns:v="urn:schemas-microsoft-com:vml" Requires="v">
                <p:oleObj name="AxMath" r:id="rId14" imgW="128520" imgH="203400" progId="Equation.AxMath">
                  <p:embed/>
                </p:oleObj>
              </mc:Choice>
              <mc:Fallback>
                <p:oleObj name="AxMath" r:id="rId14" imgW="128520" imgH="203400" progId="Equation.AxMath">
                  <p:embed/>
                  <p:pic>
                    <p:nvPicPr>
                      <p:cNvPr id="29" name="对象 28">
                        <a:extLst>
                          <a:ext uri="{FF2B5EF4-FFF2-40B4-BE49-F238E27FC236}">
                            <a16:creationId xmlns:a16="http://schemas.microsoft.com/office/drawing/2014/main" id="{BD20CF77-4D69-E83D-E2E1-D5945A742191}"/>
                          </a:ext>
                        </a:extLst>
                      </p:cNvPr>
                      <p:cNvPicPr/>
                      <p:nvPr/>
                    </p:nvPicPr>
                    <p:blipFill>
                      <a:blip r:embed="rId15"/>
                      <a:stretch>
                        <a:fillRect/>
                      </a:stretch>
                    </p:blipFill>
                    <p:spPr>
                      <a:xfrm>
                        <a:off x="3523153" y="4710913"/>
                        <a:ext cx="257175" cy="406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FB98B2D-B892-7D21-56C0-22CE5785AF69}"/>
              </a:ext>
            </a:extLst>
          </p:cNvPr>
          <p:cNvGraphicFramePr>
            <a:graphicFrameLocks noChangeAspect="1"/>
          </p:cNvGraphicFramePr>
          <p:nvPr>
            <p:extLst>
              <p:ext uri="{D42A27DB-BD31-4B8C-83A1-F6EECF244321}">
                <p14:modId xmlns:p14="http://schemas.microsoft.com/office/powerpoint/2010/main" val="1573815741"/>
              </p:ext>
            </p:extLst>
          </p:nvPr>
        </p:nvGraphicFramePr>
        <p:xfrm>
          <a:off x="4684725" y="4722026"/>
          <a:ext cx="320675" cy="384175"/>
        </p:xfrm>
        <a:graphic>
          <a:graphicData uri="http://schemas.openxmlformats.org/presentationml/2006/ole">
            <mc:AlternateContent xmlns:mc="http://schemas.openxmlformats.org/markup-compatibility/2006">
              <mc:Choice xmlns:v="urn:schemas-microsoft-com:vml" Requires="v">
                <p:oleObj name="AxMath" r:id="rId16" imgW="159840" imgH="192240" progId="Equation.AxMath">
                  <p:embed/>
                </p:oleObj>
              </mc:Choice>
              <mc:Fallback>
                <p:oleObj name="AxMath" r:id="rId16" imgW="159840" imgH="192240" progId="Equation.AxMath">
                  <p:embed/>
                  <p:pic>
                    <p:nvPicPr>
                      <p:cNvPr id="0" name=""/>
                      <p:cNvPicPr/>
                      <p:nvPr/>
                    </p:nvPicPr>
                    <p:blipFill>
                      <a:blip r:embed="rId17"/>
                      <a:stretch>
                        <a:fillRect/>
                      </a:stretch>
                    </p:blipFill>
                    <p:spPr>
                      <a:xfrm>
                        <a:off x="4684725" y="4722026"/>
                        <a:ext cx="320675" cy="38417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6A410070-9C4A-C871-0CFE-806D296459C1}"/>
              </a:ext>
            </a:extLst>
          </p:cNvPr>
          <p:cNvGraphicFramePr>
            <a:graphicFrameLocks noChangeAspect="1"/>
          </p:cNvGraphicFramePr>
          <p:nvPr>
            <p:extLst>
              <p:ext uri="{D42A27DB-BD31-4B8C-83A1-F6EECF244321}">
                <p14:modId xmlns:p14="http://schemas.microsoft.com/office/powerpoint/2010/main" val="892479297"/>
              </p:ext>
            </p:extLst>
          </p:nvPr>
        </p:nvGraphicFramePr>
        <p:xfrm>
          <a:off x="5838030" y="4722026"/>
          <a:ext cx="320675" cy="384175"/>
        </p:xfrm>
        <a:graphic>
          <a:graphicData uri="http://schemas.openxmlformats.org/presentationml/2006/ole">
            <mc:AlternateContent xmlns:mc="http://schemas.openxmlformats.org/markup-compatibility/2006">
              <mc:Choice xmlns:v="urn:schemas-microsoft-com:vml" Requires="v">
                <p:oleObj name="AxMath" r:id="rId18" imgW="159840" imgH="192240" progId="Equation.AxMath">
                  <p:embed/>
                </p:oleObj>
              </mc:Choice>
              <mc:Fallback>
                <p:oleObj name="AxMath" r:id="rId18" imgW="159840" imgH="192240" progId="Equation.AxMath">
                  <p:embed/>
                  <p:pic>
                    <p:nvPicPr>
                      <p:cNvPr id="31" name="对象 30">
                        <a:extLst>
                          <a:ext uri="{FF2B5EF4-FFF2-40B4-BE49-F238E27FC236}">
                            <a16:creationId xmlns:a16="http://schemas.microsoft.com/office/drawing/2014/main" id="{AFB98B2D-B892-7D21-56C0-22CE5785AF69}"/>
                          </a:ext>
                        </a:extLst>
                      </p:cNvPr>
                      <p:cNvPicPr/>
                      <p:nvPr/>
                    </p:nvPicPr>
                    <p:blipFill>
                      <a:blip r:embed="rId19"/>
                      <a:stretch>
                        <a:fillRect/>
                      </a:stretch>
                    </p:blipFill>
                    <p:spPr>
                      <a:xfrm>
                        <a:off x="5838030" y="4722026"/>
                        <a:ext cx="320675" cy="38417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4779349-4C94-4EBC-338A-85E236D57014}"/>
              </a:ext>
            </a:extLst>
          </p:cNvPr>
          <p:cNvGraphicFramePr>
            <a:graphicFrameLocks noChangeAspect="1"/>
          </p:cNvGraphicFramePr>
          <p:nvPr>
            <p:extLst>
              <p:ext uri="{D42A27DB-BD31-4B8C-83A1-F6EECF244321}">
                <p14:modId xmlns:p14="http://schemas.microsoft.com/office/powerpoint/2010/main" val="2638585906"/>
              </p:ext>
            </p:extLst>
          </p:nvPr>
        </p:nvGraphicFramePr>
        <p:xfrm>
          <a:off x="6978663" y="4723613"/>
          <a:ext cx="365125" cy="381000"/>
        </p:xfrm>
        <a:graphic>
          <a:graphicData uri="http://schemas.openxmlformats.org/presentationml/2006/ole">
            <mc:AlternateContent xmlns:mc="http://schemas.openxmlformats.org/markup-compatibility/2006">
              <mc:Choice xmlns:v="urn:schemas-microsoft-com:vml" Requires="v">
                <p:oleObj name="AxMath" r:id="rId20" imgW="182160" imgH="190800" progId="Equation.AxMath">
                  <p:embed/>
                </p:oleObj>
              </mc:Choice>
              <mc:Fallback>
                <p:oleObj name="AxMath" r:id="rId20" imgW="182160" imgH="190800" progId="Equation.AxMath">
                  <p:embed/>
                  <p:pic>
                    <p:nvPicPr>
                      <p:cNvPr id="32" name="对象 31">
                        <a:extLst>
                          <a:ext uri="{FF2B5EF4-FFF2-40B4-BE49-F238E27FC236}">
                            <a16:creationId xmlns:a16="http://schemas.microsoft.com/office/drawing/2014/main" id="{6A410070-9C4A-C871-0CFE-806D296459C1}"/>
                          </a:ext>
                        </a:extLst>
                      </p:cNvPr>
                      <p:cNvPicPr/>
                      <p:nvPr/>
                    </p:nvPicPr>
                    <p:blipFill>
                      <a:blip r:embed="rId21"/>
                      <a:stretch>
                        <a:fillRect/>
                      </a:stretch>
                    </p:blipFill>
                    <p:spPr>
                      <a:xfrm>
                        <a:off x="6978663" y="4723613"/>
                        <a:ext cx="3651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94417844-6C94-6ADC-4898-DCF3A9BCCC26}"/>
              </a:ext>
            </a:extLst>
          </p:cNvPr>
          <p:cNvSpPr/>
          <p:nvPr/>
        </p:nvSpPr>
        <p:spPr>
          <a:xfrm>
            <a:off x="3227796" y="6301252"/>
            <a:ext cx="5541142" cy="338554"/>
          </a:xfrm>
          <a:prstGeom prst="rect">
            <a:avLst/>
          </a:prstGeom>
        </p:spPr>
        <p:txBody>
          <a:bodyPr wrap="square">
            <a:spAutoFit/>
          </a:bodyPr>
          <a:lstStyle/>
          <a:p>
            <a:pPr algn="ctr" fontAlgn="auto">
              <a:spcAft>
                <a:spcPts val="0"/>
              </a:spcAft>
            </a:pPr>
            <a:r>
              <a:rPr lang="en-GB" altLang="zh-CN" sz="1600" b="1" dirty="0">
                <a:solidFill>
                  <a:srgbClr val="0000FF"/>
                </a:solidFill>
                <a:latin typeface="微软雅黑" panose="020B0503020204020204" pitchFamily="34" charset="-122"/>
                <a:ea typeface="微软雅黑" panose="020B0503020204020204" pitchFamily="34" charset="-122"/>
              </a:rPr>
              <a:t>.\DAOSSA\attachments</a:t>
            </a:r>
            <a:r>
              <a:rPr lang="en-US" altLang="zh-CN" sz="1600" b="1" dirty="0">
                <a:solidFill>
                  <a:srgbClr val="0000FF"/>
                </a:solidFill>
                <a:latin typeface="微软雅黑" panose="020B0503020204020204" pitchFamily="34" charset="-122"/>
                <a:ea typeface="微软雅黑" panose="020B0503020204020204" pitchFamily="34" charset="-122"/>
              </a:rPr>
              <a:t>\UnscentedTrans.py</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1C14B-63CF-940D-9CA7-D24DCC937357}"/>
              </a:ext>
            </a:extLst>
          </p:cNvPr>
          <p:cNvSpPr txBox="1"/>
          <p:nvPr/>
        </p:nvSpPr>
        <p:spPr>
          <a:xfrm>
            <a:off x="4166971" y="2565549"/>
            <a:ext cx="2922071"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panose="020B0503020204020204" pitchFamily="34" charset="-122"/>
                <a:ea typeface="微软雅黑" panose="020B0503020204020204" pitchFamily="34" charset="-122"/>
                <a:sym typeface="+mn-ea"/>
              </a:rPr>
              <a:t>Sigma</a:t>
            </a:r>
            <a:r>
              <a:rPr lang="zh-CN" altLang="en-US" sz="1800" b="1" dirty="0">
                <a:latin typeface="微软雅黑" panose="020B0503020204020204" pitchFamily="34" charset="-122"/>
                <a:ea typeface="微软雅黑" panose="020B0503020204020204" pitchFamily="34" charset="-122"/>
                <a:sym typeface="+mn-ea"/>
              </a:rPr>
              <a:t>点</a:t>
            </a:r>
            <a:endParaRPr lang="en-US" altLang="zh-CN" sz="1800" b="1" dirty="0">
              <a:latin typeface="微软雅黑" panose="020B0503020204020204" pitchFamily="34" charset="-122"/>
              <a:ea typeface="微软雅黑" panose="020B0503020204020204" pitchFamily="34" charset="-122"/>
              <a:sym typeface="+mn-ea"/>
            </a:endParaRPr>
          </a:p>
        </p:txBody>
      </p:sp>
      <p:sp>
        <p:nvSpPr>
          <p:cNvPr id="12" name="文本框 11">
            <a:extLst>
              <a:ext uri="{FF2B5EF4-FFF2-40B4-BE49-F238E27FC236}">
                <a16:creationId xmlns:a16="http://schemas.microsoft.com/office/drawing/2014/main" id="{B305940D-27F8-C03C-2BAB-35DEEF9A574B}"/>
              </a:ext>
            </a:extLst>
          </p:cNvPr>
          <p:cNvSpPr txBox="1"/>
          <p:nvPr/>
        </p:nvSpPr>
        <p:spPr>
          <a:xfrm>
            <a:off x="826543" y="2565495"/>
            <a:ext cx="2224054" cy="45890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mn-ea"/>
              </a:rPr>
              <a:t>线性变换</a:t>
            </a:r>
            <a:endParaRPr lang="en-US" altLang="zh-CN" sz="1800" b="1" dirty="0">
              <a:latin typeface="微软雅黑" panose="020B0503020204020204" pitchFamily="34" charset="-122"/>
              <a:ea typeface="微软雅黑" panose="020B0503020204020204" pitchFamily="34" charset="-122"/>
              <a:sym typeface="+mn-ea"/>
            </a:endParaRPr>
          </a:p>
        </p:txBody>
      </p:sp>
      <p:graphicFrame>
        <p:nvGraphicFramePr>
          <p:cNvPr id="13" name="对象 12">
            <a:extLst>
              <a:ext uri="{FF2B5EF4-FFF2-40B4-BE49-F238E27FC236}">
                <a16:creationId xmlns:a16="http://schemas.microsoft.com/office/drawing/2014/main" id="{7DAD73F0-CD89-A529-630E-0317639D3110}"/>
              </a:ext>
            </a:extLst>
          </p:cNvPr>
          <p:cNvGraphicFramePr>
            <a:graphicFrameLocks noChangeAspect="1"/>
          </p:cNvGraphicFramePr>
          <p:nvPr>
            <p:extLst>
              <p:ext uri="{D42A27DB-BD31-4B8C-83A1-F6EECF244321}">
                <p14:modId xmlns:p14="http://schemas.microsoft.com/office/powerpoint/2010/main" val="3129251101"/>
              </p:ext>
            </p:extLst>
          </p:nvPr>
        </p:nvGraphicFramePr>
        <p:xfrm>
          <a:off x="1596847" y="3626689"/>
          <a:ext cx="2378075" cy="746125"/>
        </p:xfrm>
        <a:graphic>
          <a:graphicData uri="http://schemas.openxmlformats.org/presentationml/2006/ole">
            <mc:AlternateContent xmlns:mc="http://schemas.openxmlformats.org/markup-compatibility/2006">
              <mc:Choice xmlns:v="urn:schemas-microsoft-com:vml" Requires="v">
                <p:oleObj name="AxMath" r:id="rId22" imgW="1189440" imgH="373680" progId="Equation.AxMath">
                  <p:embed/>
                </p:oleObj>
              </mc:Choice>
              <mc:Fallback>
                <p:oleObj name="AxMath" r:id="rId22" imgW="1189440" imgH="373680" progId="Equation.AxMath">
                  <p:embed/>
                  <p:pic>
                    <p:nvPicPr>
                      <p:cNvPr id="4" name="对象 3">
                        <a:extLst>
                          <a:ext uri="{FF2B5EF4-FFF2-40B4-BE49-F238E27FC236}">
                            <a16:creationId xmlns:a16="http://schemas.microsoft.com/office/drawing/2014/main" id="{95879946-1607-0E1F-C9CA-F8AF3480EC67}"/>
                          </a:ext>
                        </a:extLst>
                      </p:cNvPr>
                      <p:cNvPicPr/>
                      <p:nvPr/>
                    </p:nvPicPr>
                    <p:blipFill>
                      <a:blip r:embed="rId23"/>
                      <a:stretch>
                        <a:fillRect/>
                      </a:stretch>
                    </p:blipFill>
                    <p:spPr>
                      <a:xfrm>
                        <a:off x="1596847" y="3626689"/>
                        <a:ext cx="2378075" cy="7461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235E35C-19D6-E08B-69CF-8F992DC8ED7A}"/>
              </a:ext>
            </a:extLst>
          </p:cNvPr>
          <p:cNvGraphicFramePr>
            <a:graphicFrameLocks noChangeAspect="1"/>
          </p:cNvGraphicFramePr>
          <p:nvPr>
            <p:extLst>
              <p:ext uri="{D42A27DB-BD31-4B8C-83A1-F6EECF244321}">
                <p14:modId xmlns:p14="http://schemas.microsoft.com/office/powerpoint/2010/main" val="2213689100"/>
              </p:ext>
            </p:extLst>
          </p:nvPr>
        </p:nvGraphicFramePr>
        <p:xfrm>
          <a:off x="1596847" y="3147957"/>
          <a:ext cx="1727200" cy="384175"/>
        </p:xfrm>
        <a:graphic>
          <a:graphicData uri="http://schemas.openxmlformats.org/presentationml/2006/ole">
            <mc:AlternateContent xmlns:mc="http://schemas.openxmlformats.org/markup-compatibility/2006">
              <mc:Choice xmlns:v="urn:schemas-microsoft-com:vml" Requires="v">
                <p:oleObj name="AxMath" r:id="rId24" imgW="863280" imgH="192240" progId="Equation.AxMath">
                  <p:embed/>
                </p:oleObj>
              </mc:Choice>
              <mc:Fallback>
                <p:oleObj name="AxMath" r:id="rId24" imgW="863280" imgH="192240" progId="Equation.AxMath">
                  <p:embed/>
                  <p:pic>
                    <p:nvPicPr>
                      <p:cNvPr id="2" name="对象 1">
                        <a:extLst>
                          <a:ext uri="{FF2B5EF4-FFF2-40B4-BE49-F238E27FC236}">
                            <a16:creationId xmlns:a16="http://schemas.microsoft.com/office/drawing/2014/main" id="{61B16EA7-9187-D475-E43F-EEAE6E889F4A}"/>
                          </a:ext>
                        </a:extLst>
                      </p:cNvPr>
                      <p:cNvPicPr/>
                      <p:nvPr/>
                    </p:nvPicPr>
                    <p:blipFill>
                      <a:blip r:embed="rId25"/>
                      <a:stretch>
                        <a:fillRect/>
                      </a:stretch>
                    </p:blipFill>
                    <p:spPr>
                      <a:xfrm>
                        <a:off x="1596847" y="3147957"/>
                        <a:ext cx="1727200" cy="384175"/>
                      </a:xfrm>
                      <a:prstGeom prst="rect">
                        <a:avLst/>
                      </a:prstGeom>
                    </p:spPr>
                  </p:pic>
                </p:oleObj>
              </mc:Fallback>
            </mc:AlternateContent>
          </a:graphicData>
        </a:graphic>
      </p:graphicFrame>
      <p:pic>
        <p:nvPicPr>
          <p:cNvPr id="15" name="图形 14" descr="紧张的脸轮廓 纯色填充">
            <a:extLst>
              <a:ext uri="{FF2B5EF4-FFF2-40B4-BE49-F238E27FC236}">
                <a16:creationId xmlns:a16="http://schemas.microsoft.com/office/drawing/2014/main" id="{134157AC-0702-A723-2639-B26DD21967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651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478983"/>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交会事件：</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小于距离门限 </a:t>
            </a:r>
            <a:r>
              <a:rPr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endParaRPr lang="en-US" altLang="zh-CN" sz="2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spcBef>
                <a:spcPts val="2400"/>
              </a:spcBef>
              <a:buFont typeface="Arial" panose="020B0604020202020204" pitchFamily="34" charset="0"/>
              <a:buChar cha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sym typeface="+mn-ea"/>
              </a:rPr>
              <a:t>数值方法：</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程序实现简便</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算法适用性强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漏报风险较小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计算时间长</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碰撞概率计算</a:t>
            </a:r>
          </a:p>
        </p:txBody>
      </p:sp>
      <p:sp>
        <p:nvSpPr>
          <p:cNvPr id="6" name="文本框 5">
            <a:extLst>
              <a:ext uri="{FF2B5EF4-FFF2-40B4-BE49-F238E27FC236}">
                <a16:creationId xmlns:a16="http://schemas.microsoft.com/office/drawing/2014/main" id="{95BB586F-3891-5F6B-912B-63D15EE9CCA4}"/>
              </a:ext>
            </a:extLst>
          </p:cNvPr>
          <p:cNvSpPr txBox="1"/>
          <p:nvPr/>
        </p:nvSpPr>
        <p:spPr>
          <a:xfrm>
            <a:off x="5242877" y="1999399"/>
            <a:ext cx="6115050" cy="344966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解析方法</a:t>
            </a:r>
            <a:endParaRPr lang="en-US" altLang="zh-CN" sz="28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计算速度快，物理意义明确</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而且可以获得碰撞点的变化规律，机动规避方法的选择</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对于轨道类型和轨道数据类型敏感</a:t>
            </a:r>
            <a:endParaRPr lang="en-US" altLang="zh-CN" sz="2400" b="1" dirty="0">
              <a:latin typeface="微软雅黑" panose="020B0503020204020204" pitchFamily="34" charset="-122"/>
              <a:ea typeface="微软雅黑" panose="020B0503020204020204" pitchFamily="34" charset="-122"/>
              <a:sym typeface="+mn-ea"/>
            </a:endParaRPr>
          </a:p>
          <a:p>
            <a:pPr marL="1257300" lvl="2"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sym typeface="+mn-ea"/>
              </a:rPr>
              <a:t>由于摄动造成的漏报风险较大</a:t>
            </a:r>
            <a:endParaRPr lang="zh-CN" altLang="en-US" sz="2000" dirty="0"/>
          </a:p>
        </p:txBody>
      </p:sp>
      <p:pic>
        <p:nvPicPr>
          <p:cNvPr id="2" name="图形 1" descr="困惑的脸轮廓 纯色填充">
            <a:extLst>
              <a:ext uri="{FF2B5EF4-FFF2-40B4-BE49-F238E27FC236}">
                <a16:creationId xmlns:a16="http://schemas.microsoft.com/office/drawing/2014/main" id="{5523ADA5-B736-2967-7D48-B31C05F54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39433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44048</TotalTime>
  <Words>1260</Words>
  <Application>Microsoft Office PowerPoint</Application>
  <PresentationFormat>宽屏</PresentationFormat>
  <Paragraphs>275</Paragraphs>
  <Slides>19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Lucida Grande</vt:lpstr>
      <vt:lpstr>等线</vt:lpstr>
      <vt:lpstr>华文行楷</vt:lpstr>
      <vt:lpstr>微软雅黑</vt:lpstr>
      <vt:lpstr>Arial</vt:lpstr>
      <vt:lpstr>Calibri</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403</cp:revision>
  <dcterms:created xsi:type="dcterms:W3CDTF">2022-10-24T14:28:29Z</dcterms:created>
  <dcterms:modified xsi:type="dcterms:W3CDTF">2024-11-14T08:21:17Z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